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 id="2147483675" r:id="rId2"/>
  </p:sldMasterIdLst>
  <p:notesMasterIdLst>
    <p:notesMasterId r:id="rId58"/>
  </p:notesMasterIdLst>
  <p:sldIdLst>
    <p:sldId id="620" r:id="rId3"/>
    <p:sldId id="383" r:id="rId4"/>
    <p:sldId id="645" r:id="rId5"/>
    <p:sldId id="623" r:id="rId6"/>
    <p:sldId id="646" r:id="rId7"/>
    <p:sldId id="625" r:id="rId8"/>
    <p:sldId id="621" r:id="rId9"/>
    <p:sldId id="647" r:id="rId10"/>
    <p:sldId id="622" r:id="rId11"/>
    <p:sldId id="648" r:id="rId12"/>
    <p:sldId id="633" r:id="rId13"/>
    <p:sldId id="672" r:id="rId14"/>
    <p:sldId id="671" r:id="rId15"/>
    <p:sldId id="649" r:id="rId16"/>
    <p:sldId id="624" r:id="rId17"/>
    <p:sldId id="650" r:id="rId18"/>
    <p:sldId id="631" r:id="rId19"/>
    <p:sldId id="651" r:id="rId20"/>
    <p:sldId id="628" r:id="rId21"/>
    <p:sldId id="652" r:id="rId22"/>
    <p:sldId id="629" r:id="rId23"/>
    <p:sldId id="653" r:id="rId24"/>
    <p:sldId id="630" r:id="rId25"/>
    <p:sldId id="654" r:id="rId26"/>
    <p:sldId id="634" r:id="rId27"/>
    <p:sldId id="655" r:id="rId28"/>
    <p:sldId id="635" r:id="rId29"/>
    <p:sldId id="656" r:id="rId30"/>
    <p:sldId id="632" r:id="rId31"/>
    <p:sldId id="657" r:id="rId32"/>
    <p:sldId id="639" r:id="rId33"/>
    <p:sldId id="658" r:id="rId34"/>
    <p:sldId id="640" r:id="rId35"/>
    <p:sldId id="636" r:id="rId36"/>
    <p:sldId id="659" r:id="rId37"/>
    <p:sldId id="641" r:id="rId38"/>
    <p:sldId id="663" r:id="rId39"/>
    <p:sldId id="643" r:id="rId40"/>
    <p:sldId id="664" r:id="rId41"/>
    <p:sldId id="642" r:id="rId42"/>
    <p:sldId id="665" r:id="rId43"/>
    <p:sldId id="644" r:id="rId44"/>
    <p:sldId id="666" r:id="rId45"/>
    <p:sldId id="637" r:id="rId46"/>
    <p:sldId id="662" r:id="rId47"/>
    <p:sldId id="661" r:id="rId48"/>
    <p:sldId id="660" r:id="rId49"/>
    <p:sldId id="669" r:id="rId50"/>
    <p:sldId id="670" r:id="rId51"/>
    <p:sldId id="626" r:id="rId52"/>
    <p:sldId id="667" r:id="rId53"/>
    <p:sldId id="269" r:id="rId54"/>
    <p:sldId id="270" r:id="rId55"/>
    <p:sldId id="271" r:id="rId56"/>
    <p:sldId id="272" r:id="rId57"/>
  </p:sldIdLst>
  <p:sldSz cx="12192000" cy="6858000"/>
  <p:notesSz cx="6858000" cy="9144000"/>
  <p:custShowLst>
    <p:custShow name="Executive DFP"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8"/>
    <p:restoredTop sz="83130"/>
  </p:normalViewPr>
  <p:slideViewPr>
    <p:cSldViewPr snapToGrid="0">
      <p:cViewPr varScale="1">
        <p:scale>
          <a:sx n="65" d="100"/>
          <a:sy n="65" d="100"/>
        </p:scale>
        <p:origin x="208"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6" name="PlaceHolder 1"/>
          <p:cNvSpPr>
            <a:spLocks noGrp="1" noRot="1" noChangeAspect="1"/>
          </p:cNvSpPr>
          <p:nvPr>
            <p:ph type="sldImg"/>
          </p:nvPr>
        </p:nvSpPr>
        <p:spPr>
          <a:xfrm>
            <a:off x="380880" y="694800"/>
            <a:ext cx="6095520" cy="342864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377" name="PlaceHolder 2"/>
          <p:cNvSpPr>
            <a:spLocks noGrp="1"/>
          </p:cNvSpPr>
          <p:nvPr>
            <p:ph type="body"/>
          </p:nvPr>
        </p:nvSpPr>
        <p:spPr>
          <a:xfrm>
            <a:off x="685800" y="4343400"/>
            <a:ext cx="5486040" cy="41144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378" name="PlaceHolder 3"/>
          <p:cNvSpPr>
            <a:spLocks noGrp="1"/>
          </p:cNvSpPr>
          <p:nvPr>
            <p:ph type="hdr"/>
          </p:nvPr>
        </p:nvSpPr>
        <p:spPr>
          <a:xfrm>
            <a:off x="0" y="0"/>
            <a:ext cx="2975760" cy="4568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379" name="PlaceHolder 4"/>
          <p:cNvSpPr>
            <a:spLocks noGrp="1"/>
          </p:cNvSpPr>
          <p:nvPr>
            <p:ph type="dt" idx="6"/>
          </p:nvPr>
        </p:nvSpPr>
        <p:spPr>
          <a:xfrm>
            <a:off x="3881880" y="0"/>
            <a:ext cx="2975760" cy="4568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380" name="PlaceHolder 5"/>
          <p:cNvSpPr>
            <a:spLocks noGrp="1"/>
          </p:cNvSpPr>
          <p:nvPr>
            <p:ph type="ftr" idx="7"/>
          </p:nvPr>
        </p:nvSpPr>
        <p:spPr>
          <a:xfrm>
            <a:off x="0" y="8686800"/>
            <a:ext cx="2975760" cy="4568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381" name="PlaceHolder 6"/>
          <p:cNvSpPr>
            <a:spLocks noGrp="1"/>
          </p:cNvSpPr>
          <p:nvPr>
            <p:ph type="sldNum" idx="8"/>
          </p:nvPr>
        </p:nvSpPr>
        <p:spPr>
          <a:xfrm>
            <a:off x="3881880" y="8686800"/>
            <a:ext cx="2975760" cy="4568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96D071C0-0F6A-4E5C-B3E5-B824FE66220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278001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75466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011747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390537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66017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82081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02078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960203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34053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874553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2415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282271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045150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830626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783277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134440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90524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69182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88234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10382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98805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3103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7982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9665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26154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r>
              <a:rPr lang="en-US" b="0" dirty="0">
                <a:solidFill>
                  <a:srgbClr val="CCCCCC"/>
                </a:solidFill>
                <a:effectLst/>
                <a:highlight>
                  <a:srgbClr val="1F1F1F"/>
                </a:highlight>
                <a:latin typeface="Menlo" panose="020B0609030804020204" pitchFamily="49" charset="0"/>
              </a:rPr>
              <a:t>16. Synthetic Content Report from the EU - </a:t>
            </a:r>
            <a:r>
              <a:rPr lang="en-US" dirty="0"/>
              <a:t>https://</a:t>
            </a:r>
            <a:r>
              <a:rPr lang="en-US" dirty="0" err="1"/>
              <a:t>www.europarl.europa.eu</a:t>
            </a:r>
            <a:r>
              <a:rPr lang="en-US" dirty="0"/>
              <a:t>/</a:t>
            </a:r>
            <a:r>
              <a:rPr lang="en-US" dirty="0" err="1"/>
              <a:t>RegData</a:t>
            </a:r>
            <a:r>
              <a:rPr lang="en-US" dirty="0"/>
              <a:t>/etudes/STUD/2021/690039/EPRS_STU(2021)690039_EN.pdf</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641353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976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5653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CCCCCC"/>
                </a:solidFill>
                <a:effectLst/>
                <a:highlight>
                  <a:srgbClr val="1F1F1F"/>
                </a:highlight>
                <a:latin typeface="Menlo" panose="020B0609030804020204" pitchFamily="49" charset="0"/>
              </a:rPr>
              <a:t>"AI Generated Content is becoming increasingly sophisticated and harder to detect. There will be many situations where it is not possible to determine if content is AI-generated or not. More advanced technical tools and techniques are required to detect AI-generated content."</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61004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"El </a:t>
            </a:r>
            <a:r>
              <a:rPr lang="en-US" dirty="0" err="1"/>
              <a:t>contenido</a:t>
            </a:r>
            <a:r>
              <a:rPr lang="en-US" dirty="0"/>
              <a:t> </a:t>
            </a:r>
            <a:r>
              <a:rPr lang="en-US" dirty="0" err="1"/>
              <a:t>generado</a:t>
            </a:r>
            <a:r>
              <a:rPr lang="en-US" dirty="0"/>
              <a:t> </a:t>
            </a:r>
            <a:r>
              <a:rPr lang="en-US" dirty="0" err="1"/>
              <a:t>por</a:t>
            </a:r>
            <a:r>
              <a:rPr lang="en-US" dirty="0"/>
              <a:t> IA se </a:t>
            </a:r>
            <a:r>
              <a:rPr lang="en-US" dirty="0" err="1"/>
              <a:t>está</a:t>
            </a:r>
            <a:r>
              <a:rPr lang="en-US" dirty="0"/>
              <a:t> </a:t>
            </a:r>
            <a:r>
              <a:rPr lang="en-US" dirty="0" err="1"/>
              <a:t>volviendo</a:t>
            </a:r>
            <a:r>
              <a:rPr lang="en-US" dirty="0"/>
              <a:t> </a:t>
            </a:r>
            <a:r>
              <a:rPr lang="en-US" dirty="0" err="1"/>
              <a:t>cada</a:t>
            </a:r>
            <a:r>
              <a:rPr lang="en-US" dirty="0"/>
              <a:t> </a:t>
            </a:r>
            <a:r>
              <a:rPr lang="en-US" dirty="0" err="1"/>
              <a:t>vez</a:t>
            </a:r>
            <a:r>
              <a:rPr lang="en-US" dirty="0"/>
              <a:t> </a:t>
            </a:r>
            <a:r>
              <a:rPr lang="en-US" dirty="0" err="1"/>
              <a:t>más</a:t>
            </a:r>
            <a:r>
              <a:rPr lang="en-US" dirty="0"/>
              <a:t> </a:t>
            </a:r>
            <a:r>
              <a:rPr lang="en-US" dirty="0" err="1"/>
              <a:t>sofisticado</a:t>
            </a:r>
            <a:r>
              <a:rPr lang="en-US" dirty="0"/>
              <a:t> y </a:t>
            </a:r>
            <a:r>
              <a:rPr lang="en-US" dirty="0" err="1"/>
              <a:t>más</a:t>
            </a:r>
            <a:r>
              <a:rPr lang="en-US" dirty="0"/>
              <a:t> </a:t>
            </a:r>
            <a:r>
              <a:rPr lang="en-US" dirty="0" err="1"/>
              <a:t>difícil</a:t>
            </a:r>
            <a:r>
              <a:rPr lang="en-US" dirty="0"/>
              <a:t> de </a:t>
            </a:r>
            <a:r>
              <a:rPr lang="en-US" dirty="0" err="1"/>
              <a:t>detectar</a:t>
            </a:r>
            <a:r>
              <a:rPr lang="en-US" dirty="0"/>
              <a:t>. </a:t>
            </a:r>
            <a:r>
              <a:rPr lang="en-US" dirty="0" err="1"/>
              <a:t>Habrá</a:t>
            </a:r>
            <a:r>
              <a:rPr lang="en-US" dirty="0"/>
              <a:t> </a:t>
            </a:r>
            <a:r>
              <a:rPr lang="en-US" dirty="0" err="1"/>
              <a:t>muchas</a:t>
            </a:r>
            <a:r>
              <a:rPr lang="en-US" dirty="0"/>
              <a:t> </a:t>
            </a:r>
            <a:r>
              <a:rPr lang="en-US" dirty="0" err="1"/>
              <a:t>situaciones</a:t>
            </a:r>
            <a:r>
              <a:rPr lang="en-US" dirty="0"/>
              <a:t> </a:t>
            </a:r>
            <a:r>
              <a:rPr lang="en-US" dirty="0" err="1"/>
              <a:t>en</a:t>
            </a:r>
            <a:r>
              <a:rPr lang="en-US" dirty="0"/>
              <a:t> las que no </a:t>
            </a:r>
            <a:r>
              <a:rPr lang="en-US" dirty="0" err="1"/>
              <a:t>será</a:t>
            </a:r>
            <a:r>
              <a:rPr lang="en-US" dirty="0"/>
              <a:t> </a:t>
            </a:r>
            <a:r>
              <a:rPr lang="en-US" dirty="0" err="1"/>
              <a:t>posible</a:t>
            </a:r>
            <a:r>
              <a:rPr lang="en-US" dirty="0"/>
              <a:t> </a:t>
            </a:r>
            <a:r>
              <a:rPr lang="en-US" dirty="0" err="1"/>
              <a:t>determinar</a:t>
            </a:r>
            <a:r>
              <a:rPr lang="en-US" dirty="0"/>
              <a:t> </a:t>
            </a:r>
            <a:r>
              <a:rPr lang="en-US" dirty="0" err="1"/>
              <a:t>si</a:t>
            </a:r>
            <a:r>
              <a:rPr lang="en-US" dirty="0"/>
              <a:t> </a:t>
            </a:r>
            <a:r>
              <a:rPr lang="en-US" dirty="0" err="1"/>
              <a:t>el</a:t>
            </a:r>
            <a:r>
              <a:rPr lang="en-US" dirty="0"/>
              <a:t> </a:t>
            </a:r>
            <a:r>
              <a:rPr lang="en-US" dirty="0" err="1"/>
              <a:t>contenido</a:t>
            </a:r>
            <a:r>
              <a:rPr lang="en-US" dirty="0"/>
              <a:t> es </a:t>
            </a:r>
            <a:r>
              <a:rPr lang="en-US" dirty="0" err="1"/>
              <a:t>generado</a:t>
            </a:r>
            <a:r>
              <a:rPr lang="en-US" dirty="0"/>
              <a:t> </a:t>
            </a:r>
            <a:r>
              <a:rPr lang="en-US" dirty="0" err="1"/>
              <a:t>por</a:t>
            </a:r>
            <a:r>
              <a:rPr lang="en-US" dirty="0"/>
              <a:t> IA o no. Se </a:t>
            </a:r>
            <a:r>
              <a:rPr lang="en-US" dirty="0" err="1"/>
              <a:t>requieren</a:t>
            </a:r>
            <a:r>
              <a:rPr lang="en-US" dirty="0"/>
              <a:t> </a:t>
            </a:r>
            <a:r>
              <a:rPr lang="en-US" dirty="0" err="1"/>
              <a:t>herramientas</a:t>
            </a:r>
            <a:r>
              <a:rPr lang="en-US" dirty="0"/>
              <a:t> y </a:t>
            </a:r>
            <a:r>
              <a:rPr lang="en-US" dirty="0" err="1"/>
              <a:t>técnicas</a:t>
            </a:r>
            <a:r>
              <a:rPr lang="en-US" dirty="0"/>
              <a:t> </a:t>
            </a:r>
            <a:r>
              <a:rPr lang="en-US" dirty="0" err="1"/>
              <a:t>técnicas</a:t>
            </a:r>
            <a:r>
              <a:rPr lang="en-US" dirty="0"/>
              <a:t> </a:t>
            </a:r>
            <a:r>
              <a:rPr lang="en-US" dirty="0" err="1"/>
              <a:t>más</a:t>
            </a:r>
            <a:r>
              <a:rPr lang="en-US" dirty="0"/>
              <a:t> </a:t>
            </a:r>
            <a:r>
              <a:rPr lang="en-US" dirty="0" err="1"/>
              <a:t>avanzadas</a:t>
            </a:r>
            <a:r>
              <a:rPr lang="en-US" dirty="0"/>
              <a:t> para </a:t>
            </a:r>
            <a:r>
              <a:rPr lang="en-US" dirty="0" err="1"/>
              <a:t>detectar</a:t>
            </a:r>
            <a:r>
              <a:rPr lang="en-US" dirty="0"/>
              <a:t> </a:t>
            </a:r>
            <a:r>
              <a:rPr lang="en-US" dirty="0" err="1"/>
              <a:t>el</a:t>
            </a:r>
            <a:r>
              <a:rPr lang="en-US" dirty="0"/>
              <a:t> </a:t>
            </a:r>
            <a:r>
              <a:rPr lang="en-US" dirty="0" err="1"/>
              <a:t>contenido</a:t>
            </a:r>
            <a:r>
              <a:rPr lang="en-US" dirty="0"/>
              <a:t> </a:t>
            </a:r>
            <a:r>
              <a:rPr lang="en-US" dirty="0" err="1"/>
              <a:t>generado</a:t>
            </a:r>
            <a:r>
              <a:rPr lang="en-US" dirty="0"/>
              <a:t> </a:t>
            </a:r>
            <a:r>
              <a:rPr lang="en-US" dirty="0" err="1"/>
              <a:t>por</a:t>
            </a:r>
            <a:r>
              <a:rPr lang="en-US" dirty="0"/>
              <a:t> IA".</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710300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80928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456109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65681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27340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4A99-850F-3A20-43EC-FA6EB2506440}"/>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A1A2D930-B7C5-A459-F8FC-2A3A55E8FB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E55050-AD60-01CD-B614-4B4EE25D03F2}"/>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DD4066A1-BF3F-43B2-64DE-8882244B8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A07F-98E7-0616-2397-F72FBD9CCB8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38009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9AFB-B2DB-B16B-35D6-9777835B5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E46D4-B225-5F7C-2530-B0DCB5D80D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2573A-8BE6-396B-80C2-B925AA34F70B}"/>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F9744F13-3D3F-C0C9-5D2A-0952A7933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C299F-707E-5A84-C63B-23364681D6A5}"/>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99232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B1182-5200-1DCB-22AD-37C1DE63FD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5E3B8A-B510-4EB9-BD8A-26D272060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31222-DABB-2B0C-B77B-E3CBD191C855}"/>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AED02598-9D16-9B62-0787-22EE2C517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3D72-95EF-08B0-8025-C8B3716870FD}"/>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2475125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609479" y="1604519"/>
            <a:ext cx="10972442" cy="3977282"/>
          </a:xfrm>
          <a:prstGeom prst="rect">
            <a:avLst/>
          </a:prstGeom>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00" name="Title Text"/>
          <p:cNvSpPr txBox="1">
            <a:spLocks noGrp="1"/>
          </p:cNvSpPr>
          <p:nvPr>
            <p:ph type="title"/>
          </p:nvPr>
        </p:nvSpPr>
        <p:spPr>
          <a:prstGeom prst="rect">
            <a:avLst/>
          </a:prstGeom>
        </p:spPr>
        <p:txBody>
          <a:bodyPr/>
          <a:lstStyle>
            <a:lvl1pPr>
              <a:defRPr sz="3800"/>
            </a:lvl1p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715630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11664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64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laceHolder 2">
            <a:extLst>
              <a:ext uri="{FF2B5EF4-FFF2-40B4-BE49-F238E27FC236}">
                <a16:creationId xmlns:a16="http://schemas.microsoft.com/office/drawing/2014/main" id="{790EC06F-46E0-0D58-4347-2E509D63E25A}"/>
              </a:ext>
            </a:extLst>
          </p:cNvPr>
          <p:cNvSpPr>
            <a:spLocks noGrp="1"/>
          </p:cNvSpPr>
          <p:nvPr>
            <p:ph/>
          </p:nvPr>
        </p:nvSpPr>
        <p:spPr>
          <a:xfrm>
            <a:off x="375127" y="2963211"/>
            <a:ext cx="11441743" cy="1873119"/>
          </a:xfrm>
          <a:prstGeom prst="rect">
            <a:avLst/>
          </a:prstGeom>
          <a:noFill/>
          <a:ln w="63360">
            <a:solidFill>
              <a:srgbClr val="000000"/>
            </a:solidFill>
            <a:round/>
          </a:ln>
        </p:spPr>
        <p:txBody>
          <a:bodyPr wrap="square" lIns="90000" tIns="182880" rIns="90000" bIns="45000" anchor="t" anchorCtr="0">
            <a:spAutoFit/>
          </a:bodyPr>
          <a:lstStyle>
            <a:lvl1pPr algn="ctr">
              <a:defRPr sz="6000">
                <a:solidFill>
                  <a:sysClr val="windowText" lastClr="000000"/>
                </a:solidFill>
              </a:defRPr>
            </a:lvl1pPr>
          </a:lstStyle>
          <a:p>
            <a:pPr indent="0" algn="ctr">
              <a:lnSpc>
                <a:spcPct val="90000"/>
              </a:lnSpc>
              <a:spcBef>
                <a:spcPts val="1001"/>
              </a:spcBef>
              <a:buNone/>
              <a:tabLst>
                <a:tab pos="0" algn="l"/>
              </a:tabLst>
            </a:pPr>
            <a:r>
              <a:rPr lang="en-US" sz="6000" b="1" strike="noStrike" spc="-1" dirty="0">
                <a:solidFill>
                  <a:srgbClr val="000000"/>
                </a:solidFill>
                <a:latin typeface="Arial"/>
                <a:ea typeface="DejaVu Sans"/>
              </a:rPr>
              <a:t>Click to edit Master text styles</a:t>
            </a:r>
            <a:endParaRPr lang="en-US" sz="6000" b="0" strike="noStrike" spc="-1" dirty="0">
              <a:solidFill>
                <a:srgbClr val="000000"/>
              </a:solidFill>
              <a:latin typeface="Arial"/>
            </a:endParaRPr>
          </a:p>
          <a:p>
            <a:pPr marL="457200" indent="0" algn="ctr">
              <a:lnSpc>
                <a:spcPct val="90000"/>
              </a:lnSpc>
              <a:spcBef>
                <a:spcPts val="499"/>
              </a:spcBef>
              <a:buNone/>
              <a:tabLst>
                <a:tab pos="0" algn="l"/>
              </a:tabLst>
            </a:pPr>
            <a:r>
              <a:rPr lang="en-US" sz="5400" b="1" strike="noStrike" spc="-1" dirty="0">
                <a:solidFill>
                  <a:srgbClr val="000000"/>
                </a:solidFill>
                <a:latin typeface="Arial"/>
                <a:ea typeface="DejaVu Sans"/>
              </a:rPr>
              <a:t>Second level</a:t>
            </a:r>
            <a:endParaRPr lang="en-US" sz="5400" b="0" strike="noStrike" spc="-1" dirty="0">
              <a:solidFill>
                <a:srgbClr val="000000"/>
              </a:solidFill>
              <a:latin typeface="Arial"/>
            </a:endParaRPr>
          </a:p>
        </p:txBody>
      </p:sp>
      <p:sp>
        <p:nvSpPr>
          <p:cNvPr id="6" name="Text Placeholder 5">
            <a:extLst>
              <a:ext uri="{FF2B5EF4-FFF2-40B4-BE49-F238E27FC236}">
                <a16:creationId xmlns:a16="http://schemas.microsoft.com/office/drawing/2014/main" id="{98B98AAB-43E1-C031-1AB8-88442DBE66AA}"/>
              </a:ext>
            </a:extLst>
          </p:cNvPr>
          <p:cNvSpPr>
            <a:spLocks noGrp="1"/>
          </p:cNvSpPr>
          <p:nvPr>
            <p:ph type="body" sz="quarter" idx="10"/>
          </p:nvPr>
        </p:nvSpPr>
        <p:spPr>
          <a:xfrm>
            <a:off x="2694545" y="103680"/>
            <a:ext cx="6802909" cy="585097"/>
          </a:xfrm>
          <a:prstGeom prst="rect">
            <a:avLst/>
          </a:prstGeom>
        </p:spPr>
        <p:txBody>
          <a:bodyPr/>
          <a:lstStyle>
            <a:lvl1pPr marL="0" indent="0" algn="ctr">
              <a:buNone/>
              <a:defRPr sz="2800">
                <a:latin typeface="Arial" panose="020B0604020202020204" pitchFamily="34" charset="0"/>
                <a:cs typeface="Arial" panose="020B0604020202020204" pitchFamily="34" charset="0"/>
              </a:defRPr>
            </a:lvl1pPr>
            <a:lvl2pPr marL="457200" indent="0" algn="ctr">
              <a:buNone/>
              <a:defRPr sz="2400">
                <a:latin typeface="Arial" panose="020B0604020202020204" pitchFamily="34" charset="0"/>
                <a:cs typeface="Arial" panose="020B0604020202020204" pitchFamily="34" charset="0"/>
              </a:defRPr>
            </a:lvl2pPr>
            <a:lvl3pPr marL="914400" indent="0" algn="ctr">
              <a:buNone/>
              <a:defRPr sz="2000">
                <a:latin typeface="Arial" panose="020B0604020202020204" pitchFamily="34" charset="0"/>
                <a:cs typeface="Arial" panose="020B0604020202020204" pitchFamily="34" charset="0"/>
              </a:defRPr>
            </a:lvl3pPr>
            <a:lvl4pPr marL="1371600" indent="0" algn="ctr">
              <a:buNone/>
              <a:defRPr sz="1800">
                <a:latin typeface="Arial" panose="020B0604020202020204" pitchFamily="34" charset="0"/>
                <a:cs typeface="Arial" panose="020B0604020202020204" pitchFamily="34" charset="0"/>
              </a:defRPr>
            </a:lvl4pPr>
            <a:lvl5pPr marL="1828800" indent="0" algn="ctr">
              <a:buNone/>
              <a:defRPr sz="1800">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2152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B9B3-DD07-C1D1-BBD6-CCD3FD522D21}"/>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17FE4EA-0A29-BD6D-5926-4FEF53F376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E2B7E-B31D-0785-C8A5-65C87EAA3680}"/>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03B9C6D6-AFC6-BDD7-DBB8-20EE90CEE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1C547-03E8-698E-A0F7-B7B62F1CE81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59018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CBAA-0F62-E3D8-D502-163075CCEC94}"/>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47A6C6E-C10F-3D01-A3DC-359B49101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25026-B096-E062-5113-713861F9697D}"/>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C372195A-9737-56E2-52DB-D0386A078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F5FC9-2A65-01DB-2F18-F7D06CCA1013}"/>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9903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2B9-049F-C7B1-2497-82C3F5587CE4}"/>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19A8DE2-E02C-C589-CB83-9D8D8898C8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3BE08F-0D61-80F5-A92A-E7597BC58D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07C10D-66AF-655E-28D2-3CFD24E52820}"/>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9B8C8EE9-6D75-3175-A1F3-455BC9AE3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7D1D1-4D73-1B4D-6987-8EFD561F1E9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75932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D687-188D-101B-4C56-8E7ACB5CDC3C}"/>
              </a:ext>
            </a:extLst>
          </p:cNvPr>
          <p:cNvSpPr>
            <a:spLocks noGrp="1"/>
          </p:cNvSpPr>
          <p:nvPr>
            <p:ph type="title" hasCustomPrompt="1"/>
          </p:nvPr>
        </p:nvSpPr>
        <p:spPr>
          <a:xfrm>
            <a:off x="1514474" y="365125"/>
            <a:ext cx="9840913"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13CCBB-A95D-5BCC-68B9-7ABBD795C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B1CD3-D86E-ED9A-3117-D1344AD796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8108B-0B2A-4B43-A14C-2D55BC93B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EEB1A6-AACB-7D70-7380-318028197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C05C5-A674-9A05-1462-3784157BED0D}"/>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8" name="Footer Placeholder 7">
            <a:extLst>
              <a:ext uri="{FF2B5EF4-FFF2-40B4-BE49-F238E27FC236}">
                <a16:creationId xmlns:a16="http://schemas.microsoft.com/office/drawing/2014/main" id="{BDA10B10-D8F8-DBA4-5CC5-D64C3A9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2BAFD7-801A-8B5A-C4CF-B11CE298FF3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13694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9397-6704-1590-F0D6-025D1CD4DC68}"/>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AEF8590-AE10-B24B-BFF0-846DFA2C6C26}"/>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4" name="Footer Placeholder 3">
            <a:extLst>
              <a:ext uri="{FF2B5EF4-FFF2-40B4-BE49-F238E27FC236}">
                <a16:creationId xmlns:a16="http://schemas.microsoft.com/office/drawing/2014/main" id="{69DD3B18-ED71-080F-1A56-B7AC6910BC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43BCCF-0F2A-8B62-BE92-B36AD49A61C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6331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B3E13-9CF1-D0F8-2348-ED29DC6D697C}"/>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3" name="Footer Placeholder 2">
            <a:extLst>
              <a:ext uri="{FF2B5EF4-FFF2-40B4-BE49-F238E27FC236}">
                <a16:creationId xmlns:a16="http://schemas.microsoft.com/office/drawing/2014/main" id="{83755C73-894B-D43E-1545-E3F575B97C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67C699-BD8A-BA24-8430-36A6F2C1665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512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2A79-9909-4780-A99B-83E9D7994275}"/>
              </a:ext>
            </a:extLst>
          </p:cNvPr>
          <p:cNvSpPr>
            <a:spLocks noGrp="1"/>
          </p:cNvSpPr>
          <p:nvPr>
            <p:ph type="title" hasCustomPrompt="1"/>
          </p:nvPr>
        </p:nvSpPr>
        <p:spPr>
          <a:xfrm>
            <a:off x="839788" y="1214440"/>
            <a:ext cx="3932237" cy="9001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F2A60025-737D-CB47-8036-5F2AECCC1A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3EAE3-2298-3D68-C44F-62A3672D5AC9}"/>
              </a:ext>
            </a:extLst>
          </p:cNvPr>
          <p:cNvSpPr>
            <a:spLocks noGrp="1"/>
          </p:cNvSpPr>
          <p:nvPr>
            <p:ph type="body" sz="half" idx="2"/>
          </p:nvPr>
        </p:nvSpPr>
        <p:spPr>
          <a:xfrm>
            <a:off x="839788" y="2243138"/>
            <a:ext cx="3932237" cy="36258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119784C-C476-9100-E5A7-DA0BCF3349EB}"/>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3B094637-3B99-CBFF-C9DA-236EB3AE2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54D68-E211-B457-1229-95C286B94B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0398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315B-90AC-6B28-A315-ABE364F4C96E}"/>
              </a:ext>
            </a:extLst>
          </p:cNvPr>
          <p:cNvSpPr>
            <a:spLocks noGrp="1"/>
          </p:cNvSpPr>
          <p:nvPr>
            <p:ph type="title" hasCustomPrompt="1"/>
          </p:nvPr>
        </p:nvSpPr>
        <p:spPr>
          <a:xfrm>
            <a:off x="839788" y="1171574"/>
            <a:ext cx="3932237" cy="1157288"/>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F969752-68A7-BBDF-41F4-ABE7C90BA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316BA3-19DE-0B45-5C32-21AB4BC80B62}"/>
              </a:ext>
            </a:extLst>
          </p:cNvPr>
          <p:cNvSpPr>
            <a:spLocks noGrp="1"/>
          </p:cNvSpPr>
          <p:nvPr>
            <p:ph type="body" sz="half" idx="2"/>
          </p:nvPr>
        </p:nvSpPr>
        <p:spPr>
          <a:xfrm>
            <a:off x="839788" y="2328862"/>
            <a:ext cx="3932237" cy="35401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345B1CE-4BF5-861B-4F8B-F8F4D7A07972}"/>
              </a:ext>
            </a:extLst>
          </p:cNvPr>
          <p:cNvSpPr>
            <a:spLocks noGrp="1"/>
          </p:cNvSpPr>
          <p:nvPr>
            <p:ph type="dt" sz="half" idx="10"/>
          </p:nvPr>
        </p:nvSpPr>
        <p:spPr/>
        <p:txBody>
          <a:bodyPr/>
          <a:lstStyle/>
          <a:p>
            <a:fld id="{19E3F066-8095-7A47-8BBF-FB45577C0028}" type="datetimeFigureOut">
              <a:rPr lang="en-US" smtClean="0"/>
              <a:t>6/23/24</a:t>
            </a:fld>
            <a:endParaRPr lang="en-US"/>
          </a:p>
        </p:txBody>
      </p:sp>
      <p:sp>
        <p:nvSpPr>
          <p:cNvPr id="6" name="Footer Placeholder 5">
            <a:extLst>
              <a:ext uri="{FF2B5EF4-FFF2-40B4-BE49-F238E27FC236}">
                <a16:creationId xmlns:a16="http://schemas.microsoft.com/office/drawing/2014/main" id="{8F2BA32C-1F80-D639-8193-18D16E4FA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8514D-413F-59BE-DD1B-0731E624EA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46498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D4B8DD-23B1-95DE-EEBB-534B097D16C5}"/>
              </a:ext>
            </a:extLst>
          </p:cNvPr>
          <p:cNvSpPr>
            <a:spLocks noGrp="1"/>
          </p:cNvSpPr>
          <p:nvPr>
            <p:ph type="title"/>
          </p:nvPr>
        </p:nvSpPr>
        <p:spPr>
          <a:xfrm>
            <a:off x="1480484" y="365125"/>
            <a:ext cx="987331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5D14CE-30C9-56F1-A0DF-6295C5ABE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91198-E84C-C797-D49F-37A3AA201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3F066-8095-7A47-8BBF-FB45577C0028}" type="datetimeFigureOut">
              <a:rPr lang="en-US" smtClean="0"/>
              <a:t>6/23/24</a:t>
            </a:fld>
            <a:endParaRPr lang="en-US"/>
          </a:p>
        </p:txBody>
      </p:sp>
      <p:sp>
        <p:nvSpPr>
          <p:cNvPr id="5" name="Footer Placeholder 4">
            <a:extLst>
              <a:ext uri="{FF2B5EF4-FFF2-40B4-BE49-F238E27FC236}">
                <a16:creationId xmlns:a16="http://schemas.microsoft.com/office/drawing/2014/main" id="{26012DE6-CDC2-9C53-B4DD-97731F72D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F359D9-732C-AEA8-5735-BDBF4182E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976D3-6013-CA45-A782-C70B6CB6EC75}" type="slidenum">
              <a:rPr lang="en-US" smtClean="0"/>
              <a:t>‹#›</a:t>
            </a:fld>
            <a:endParaRPr lang="en-US"/>
          </a:p>
        </p:txBody>
      </p:sp>
    </p:spTree>
    <p:extLst>
      <p:ext uri="{BB962C8B-B14F-4D97-AF65-F5344CB8AC3E}">
        <p14:creationId xmlns:p14="http://schemas.microsoft.com/office/powerpoint/2010/main" val="313869423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xStyles>
    <p:titleStyle>
      <a:lvl1pPr algn="ctr"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EB493B-BE64-F8D9-C3F4-52A380871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0ACA4-BD8C-D448-95CA-FC1634E9A82C}" type="datetimeFigureOut">
              <a:rPr lang="en-US" smtClean="0"/>
              <a:t>6/23/24</a:t>
            </a:fld>
            <a:endParaRPr lang="en-US"/>
          </a:p>
        </p:txBody>
      </p:sp>
      <p:sp>
        <p:nvSpPr>
          <p:cNvPr id="5" name="Footer Placeholder 4">
            <a:extLst>
              <a:ext uri="{FF2B5EF4-FFF2-40B4-BE49-F238E27FC236}">
                <a16:creationId xmlns:a16="http://schemas.microsoft.com/office/drawing/2014/main" id="{CB0117CF-FAE1-1BC7-FE38-9A917477C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3DBE3F-160A-01B2-7833-2044B686A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DDF96-F6AC-E641-BD4C-B66C426E99E0}" type="slidenum">
              <a:rPr lang="en-US" smtClean="0"/>
              <a:t>‹#›</a:t>
            </a:fld>
            <a:endParaRPr lang="en-US"/>
          </a:p>
        </p:txBody>
      </p:sp>
    </p:spTree>
    <p:extLst>
      <p:ext uri="{BB962C8B-B14F-4D97-AF65-F5344CB8AC3E}">
        <p14:creationId xmlns:p14="http://schemas.microsoft.com/office/powerpoint/2010/main" val="548625042"/>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49035" y="2817753"/>
            <a:ext cx="11441743" cy="2020339"/>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a:p>
            <a:pPr marL="0" indent="0" algn="ctr">
              <a:buNone/>
            </a:pPr>
            <a:r>
              <a:rPr lang="en-US" dirty="0">
                <a:latin typeface="Arial" panose="020B0604020202020204" pitchFamily="34" charset="0"/>
                <a:cs typeface="Arial" panose="020B0604020202020204" pitchFamily="34" charset="0"/>
              </a:rPr>
              <a:t>MASTER SLIDE DECK</a:t>
            </a:r>
            <a:endParaRPr lang="en-US" sz="60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
        <p:nvSpPr>
          <p:cNvPr id="4" name="English">
            <a:extLst>
              <a:ext uri="{FF2B5EF4-FFF2-40B4-BE49-F238E27FC236}">
                <a16:creationId xmlns:a16="http://schemas.microsoft.com/office/drawing/2014/main" id="{C31D1D8F-E2D1-CB6B-82AF-68C852DD3028}"/>
              </a:ext>
            </a:extLst>
          </p:cNvPr>
          <p:cNvSpPr/>
          <p:nvPr/>
        </p:nvSpPr>
        <p:spPr>
          <a:xfrm>
            <a:off x="5434907" y="5220773"/>
            <a:ext cx="1270001" cy="1270001"/>
          </a:xfrm>
          <a:prstGeom prst="rect">
            <a:avLst/>
          </a:prstGeom>
          <a:solidFill>
            <a:srgbClr val="FFFB00"/>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t>English</a:t>
            </a:r>
          </a:p>
        </p:txBody>
      </p:sp>
      <p:sp>
        <p:nvSpPr>
          <p:cNvPr id="5" name="Spanish">
            <a:extLst>
              <a:ext uri="{FF2B5EF4-FFF2-40B4-BE49-F238E27FC236}">
                <a16:creationId xmlns:a16="http://schemas.microsoft.com/office/drawing/2014/main" id="{EDFC117A-2C79-EBA2-E09B-3CA32F1663F2}"/>
              </a:ext>
            </a:extLst>
          </p:cNvPr>
          <p:cNvSpPr/>
          <p:nvPr/>
        </p:nvSpPr>
        <p:spPr>
          <a:xfrm>
            <a:off x="7065372" y="5220773"/>
            <a:ext cx="1270001" cy="1270001"/>
          </a:xfrm>
          <a:prstGeom prst="rect">
            <a:avLst/>
          </a:prstGeom>
          <a:solidFill>
            <a:srgbClr val="FF9300"/>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rPr dirty="0"/>
              <a:t>Spanish</a:t>
            </a:r>
            <a:r>
              <a:rPr lang="en-US" dirty="0"/>
              <a:t> with details</a:t>
            </a:r>
            <a:endParaRPr dirty="0"/>
          </a:p>
        </p:txBody>
      </p:sp>
      <p:sp>
        <p:nvSpPr>
          <p:cNvPr id="6" name="This master slide deck is NOT used for presentation.">
            <a:extLst>
              <a:ext uri="{FF2B5EF4-FFF2-40B4-BE49-F238E27FC236}">
                <a16:creationId xmlns:a16="http://schemas.microsoft.com/office/drawing/2014/main" id="{7112FC64-993F-6384-207F-8A58E6A57975}"/>
              </a:ext>
            </a:extLst>
          </p:cNvPr>
          <p:cNvSpPr txBox="1"/>
          <p:nvPr/>
        </p:nvSpPr>
        <p:spPr>
          <a:xfrm>
            <a:off x="3622701" y="6550692"/>
            <a:ext cx="4946598"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This master slide deck is NOT used for presentation. </a:t>
            </a:r>
          </a:p>
        </p:txBody>
      </p:sp>
      <p:sp>
        <p:nvSpPr>
          <p:cNvPr id="7" name="English">
            <a:extLst>
              <a:ext uri="{FF2B5EF4-FFF2-40B4-BE49-F238E27FC236}">
                <a16:creationId xmlns:a16="http://schemas.microsoft.com/office/drawing/2014/main" id="{05CF1E25-6DF7-E46F-66E5-B04F317BEF77}"/>
              </a:ext>
            </a:extLst>
          </p:cNvPr>
          <p:cNvSpPr/>
          <p:nvPr/>
        </p:nvSpPr>
        <p:spPr>
          <a:xfrm>
            <a:off x="3622702" y="5220772"/>
            <a:ext cx="1424140" cy="1270001"/>
          </a:xfrm>
          <a:prstGeom prst="rect">
            <a:avLst/>
          </a:prstGeom>
          <a:solidFill>
            <a:schemeClr val="bg1"/>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rPr lang="en-US" dirty="0"/>
              <a:t>For presentation</a:t>
            </a:r>
            <a:endParaRPr dirty="0"/>
          </a:p>
        </p:txBody>
      </p:sp>
    </p:spTree>
    <p:extLst>
      <p:ext uri="{BB962C8B-B14F-4D97-AF65-F5344CB8AC3E}">
        <p14:creationId xmlns:p14="http://schemas.microsoft.com/office/powerpoint/2010/main" val="1561663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Objetivos</a:t>
            </a:r>
            <a:r>
              <a:rPr lang="en-US" dirty="0"/>
              <a:t> de la </a:t>
            </a:r>
            <a:r>
              <a:rPr lang="en-US" dirty="0" err="1"/>
              <a:t>Lección</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err="1"/>
              <a:t>Identifique</a:t>
            </a:r>
            <a:r>
              <a:rPr lang="en-US" dirty="0"/>
              <a:t> </a:t>
            </a:r>
            <a:r>
              <a:rPr lang="en-US" dirty="0" err="1"/>
              <a:t>contenido</a:t>
            </a:r>
            <a:r>
              <a:rPr lang="en-US" dirty="0"/>
              <a:t> </a:t>
            </a:r>
            <a:r>
              <a:rPr lang="en-US" dirty="0" err="1"/>
              <a:t>generado</a:t>
            </a:r>
            <a:r>
              <a:rPr lang="en-US" dirty="0"/>
              <a:t> </a:t>
            </a:r>
            <a:r>
              <a:rPr lang="en-US" dirty="0" err="1"/>
              <a:t>por</a:t>
            </a:r>
            <a:r>
              <a:rPr lang="en-US" dirty="0"/>
              <a:t> IA de </a:t>
            </a:r>
            <a:r>
              <a:rPr lang="en-US" dirty="0" err="1"/>
              <a:t>manera</a:t>
            </a:r>
            <a:r>
              <a:rPr lang="en-US" dirty="0"/>
              <a:t> </a:t>
            </a:r>
            <a:r>
              <a:rPr lang="en-US" dirty="0" err="1"/>
              <a:t>efectiva</a:t>
            </a:r>
            <a:r>
              <a:rPr lang="en-US" dirty="0"/>
              <a:t> </a:t>
            </a:r>
            <a:r>
              <a:rPr lang="en-US" dirty="0" err="1"/>
              <a:t>utilizando</a:t>
            </a:r>
            <a:r>
              <a:rPr lang="en-US" dirty="0"/>
              <a:t> </a:t>
            </a:r>
            <a:r>
              <a:rPr lang="en-US" dirty="0" err="1"/>
              <a:t>técnicas</a:t>
            </a:r>
            <a:r>
              <a:rPr lang="en-US" dirty="0"/>
              <a:t> de </a:t>
            </a:r>
            <a:r>
              <a:rPr lang="en-US" dirty="0" err="1"/>
              <a:t>detección</a:t>
            </a:r>
            <a:r>
              <a:rPr lang="en-US" dirty="0"/>
              <a:t> </a:t>
            </a:r>
            <a:r>
              <a:rPr lang="en-US" dirty="0" err="1"/>
              <a:t>específicas</a:t>
            </a:r>
            <a:r>
              <a:rPr lang="en-US" dirty="0"/>
              <a:t> para </a:t>
            </a:r>
            <a:r>
              <a:rPr lang="en-US" dirty="0" err="1"/>
              <a:t>imágenes</a:t>
            </a:r>
            <a:r>
              <a:rPr lang="en-US" dirty="0"/>
              <a:t>, </a:t>
            </a:r>
            <a:r>
              <a:rPr lang="en-US" dirty="0" err="1"/>
              <a:t>texto</a:t>
            </a:r>
            <a:r>
              <a:rPr lang="en-US" dirty="0"/>
              <a:t> y video.</a:t>
            </a:r>
          </a:p>
          <a:p>
            <a:r>
              <a:rPr lang="en-US" dirty="0"/>
              <a:t>La </a:t>
            </a:r>
            <a:r>
              <a:rPr lang="en-US" dirty="0" err="1"/>
              <a:t>detección</a:t>
            </a:r>
            <a:r>
              <a:rPr lang="en-US" dirty="0"/>
              <a:t> de </a:t>
            </a:r>
            <a:r>
              <a:rPr lang="en-US" dirty="0" err="1"/>
              <a:t>sintéticos</a:t>
            </a:r>
            <a:r>
              <a:rPr lang="en-US" dirty="0"/>
              <a:t> </a:t>
            </a:r>
            <a:r>
              <a:rPr lang="en-US" dirty="0" err="1"/>
              <a:t>únicamente</a:t>
            </a:r>
            <a:r>
              <a:rPr lang="en-US" dirty="0"/>
              <a:t> con </a:t>
            </a:r>
            <a:r>
              <a:rPr lang="en-US" dirty="0" err="1"/>
              <a:t>el</a:t>
            </a:r>
            <a:r>
              <a:rPr lang="en-US" dirty="0"/>
              <a:t> </a:t>
            </a:r>
            <a:r>
              <a:rPr lang="en-US" dirty="0" err="1"/>
              <a:t>ojo</a:t>
            </a:r>
            <a:r>
              <a:rPr lang="en-US" dirty="0"/>
              <a:t> </a:t>
            </a:r>
            <a:r>
              <a:rPr lang="en-US" dirty="0" err="1"/>
              <a:t>humano</a:t>
            </a:r>
            <a:r>
              <a:rPr lang="en-US" dirty="0"/>
              <a:t> es </a:t>
            </a:r>
            <a:r>
              <a:rPr lang="en-US" dirty="0" err="1"/>
              <a:t>limitada</a:t>
            </a:r>
            <a:r>
              <a:rPr lang="en-US" dirty="0"/>
              <a:t> y </a:t>
            </a:r>
            <a:r>
              <a:rPr lang="en-US" dirty="0" err="1"/>
              <a:t>requiere</a:t>
            </a:r>
            <a:r>
              <a:rPr lang="en-US" dirty="0"/>
              <a:t> </a:t>
            </a:r>
            <a:r>
              <a:rPr lang="en-US" dirty="0" err="1"/>
              <a:t>técnicas</a:t>
            </a:r>
            <a:r>
              <a:rPr lang="en-US" dirty="0"/>
              <a:t> </a:t>
            </a:r>
            <a:r>
              <a:rPr lang="en-US" dirty="0" err="1"/>
              <a:t>técnicas</a:t>
            </a:r>
            <a:r>
              <a:rPr lang="en-US" dirty="0"/>
              <a:t> </a:t>
            </a:r>
            <a:r>
              <a:rPr lang="en-US" dirty="0" err="1"/>
              <a:t>avanzadas</a:t>
            </a:r>
            <a:r>
              <a:rPr lang="en-US"/>
              <a:t>.</a:t>
            </a:r>
            <a:endParaRPr lang="en-US" dirty="0"/>
          </a:p>
          <a:p>
            <a:r>
              <a:rPr lang="en-US" dirty="0" err="1"/>
              <a:t>Referencias</a:t>
            </a:r>
            <a:r>
              <a:rPr lang="en-US" dirty="0"/>
              <a:t>:</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98969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Terms Used</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All-encompassing term for different sorts of automatic and artificial media productions, including video, audio and text manipulation. Synthetic media are commonly based on artificially intelligent software. [1]</a:t>
            </a:r>
          </a:p>
          <a:p>
            <a:pPr marL="514350" indent="-514350">
              <a:buFont typeface="+mj-lt"/>
              <a:buAutoNum type="arabicPeriod"/>
            </a:pPr>
            <a:r>
              <a:rPr lang="en-US" b="1" dirty="0"/>
              <a:t>Deep Fakes</a:t>
            </a:r>
            <a:r>
              <a:rPr lang="en-US" dirty="0"/>
              <a:t>: defined as manipulated or synthetic audio or visual media that seem authentic, and which feature people that appear to say or do something they have never said or done, produced using artificial intelligence techniques, including machine learning and deep learning [1]</a:t>
            </a:r>
          </a:p>
        </p:txBody>
      </p:sp>
    </p:spTree>
    <p:extLst>
      <p:ext uri="{BB962C8B-B14F-4D97-AF65-F5344CB8AC3E}">
        <p14:creationId xmlns:p14="http://schemas.microsoft.com/office/powerpoint/2010/main" val="2193401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Términos</a:t>
            </a:r>
            <a:r>
              <a:rPr lang="en-US" dirty="0"/>
              <a:t> </a:t>
            </a:r>
            <a:r>
              <a:rPr lang="en-US" dirty="0" err="1"/>
              <a:t>utilizados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t>
            </a:r>
            <a:r>
              <a:rPr lang="en-US" dirty="0" err="1"/>
              <a:t>Término</a:t>
            </a:r>
            <a:r>
              <a:rPr lang="en-US" dirty="0"/>
              <a:t> que </a:t>
            </a:r>
            <a:r>
              <a:rPr lang="en-US" dirty="0" err="1"/>
              <a:t>abarca</a:t>
            </a:r>
            <a:r>
              <a:rPr lang="en-US" dirty="0"/>
              <a:t> </a:t>
            </a:r>
            <a:r>
              <a:rPr lang="en-US" dirty="0" err="1"/>
              <a:t>diferentes</a:t>
            </a:r>
            <a:r>
              <a:rPr lang="en-US" dirty="0"/>
              <a:t> </a:t>
            </a:r>
            <a:r>
              <a:rPr lang="en-US" dirty="0" err="1"/>
              <a:t>tipos</a:t>
            </a:r>
            <a:r>
              <a:rPr lang="en-US" dirty="0"/>
              <a:t> de </a:t>
            </a:r>
            <a:r>
              <a:rPr lang="en-US" dirty="0" err="1"/>
              <a:t>producciones</a:t>
            </a:r>
            <a:r>
              <a:rPr lang="en-US" dirty="0"/>
              <a:t> de </a:t>
            </a:r>
            <a:r>
              <a:rPr lang="en-US" dirty="0" err="1"/>
              <a:t>medios</a:t>
            </a:r>
            <a:r>
              <a:rPr lang="en-US" dirty="0"/>
              <a:t> </a:t>
            </a:r>
            <a:r>
              <a:rPr lang="en-US" dirty="0" err="1"/>
              <a:t>automáticos</a:t>
            </a:r>
            <a:r>
              <a:rPr lang="en-US" dirty="0"/>
              <a:t> y </a:t>
            </a:r>
            <a:r>
              <a:rPr lang="en-US" dirty="0" err="1"/>
              <a:t>artificiales</a:t>
            </a:r>
            <a:r>
              <a:rPr lang="en-US" dirty="0"/>
              <a:t>, </a:t>
            </a:r>
            <a:r>
              <a:rPr lang="en-US" dirty="0" err="1"/>
              <a:t>incluida</a:t>
            </a:r>
            <a:r>
              <a:rPr lang="en-US" dirty="0"/>
              <a:t> la </a:t>
            </a:r>
            <a:r>
              <a:rPr lang="en-US" dirty="0" err="1"/>
              <a:t>manipulación</a:t>
            </a:r>
            <a:r>
              <a:rPr lang="en-US" dirty="0"/>
              <a:t> de </a:t>
            </a:r>
            <a:r>
              <a:rPr lang="en-US" dirty="0" err="1"/>
              <a:t>vídeo</a:t>
            </a:r>
            <a:r>
              <a:rPr lang="en-US" dirty="0"/>
              <a:t>, audio y </a:t>
            </a:r>
            <a:r>
              <a:rPr lang="en-US" dirty="0" err="1"/>
              <a:t>texto</a:t>
            </a:r>
            <a:r>
              <a:rPr lang="en-US" dirty="0"/>
              <a:t>. Los </a:t>
            </a:r>
            <a:r>
              <a:rPr lang="en-US" dirty="0" err="1"/>
              <a:t>medios</a:t>
            </a:r>
            <a:r>
              <a:rPr lang="en-US" dirty="0"/>
              <a:t> </a:t>
            </a:r>
            <a:r>
              <a:rPr lang="en-US" dirty="0" err="1"/>
              <a:t>sintéticos</a:t>
            </a:r>
            <a:r>
              <a:rPr lang="en-US" dirty="0"/>
              <a:t> </a:t>
            </a:r>
            <a:r>
              <a:rPr lang="en-US" dirty="0" err="1"/>
              <a:t>suelen</a:t>
            </a:r>
            <a:r>
              <a:rPr lang="en-US" dirty="0"/>
              <a:t> </a:t>
            </a:r>
            <a:r>
              <a:rPr lang="en-US" dirty="0" err="1"/>
              <a:t>basarse</a:t>
            </a:r>
            <a:r>
              <a:rPr lang="en-US" dirty="0"/>
              <a:t> </a:t>
            </a:r>
            <a:r>
              <a:rPr lang="en-US" dirty="0" err="1"/>
              <a:t>en</a:t>
            </a:r>
            <a:r>
              <a:rPr lang="en-US" dirty="0"/>
              <a:t> software de </a:t>
            </a:r>
            <a:r>
              <a:rPr lang="en-US" dirty="0" err="1"/>
              <a:t>inteligencia</a:t>
            </a:r>
            <a:r>
              <a:rPr lang="en-US" dirty="0"/>
              <a:t> artificial.[1]</a:t>
            </a:r>
          </a:p>
          <a:p>
            <a:pPr marL="514350" indent="-514350">
              <a:buFont typeface="+mj-lt"/>
              <a:buAutoNum type="arabicPeriod"/>
            </a:pPr>
            <a:r>
              <a:rPr lang="en-US" b="1" dirty="0"/>
              <a:t>Deep Fakes</a:t>
            </a:r>
            <a:r>
              <a:rPr lang="en-US" dirty="0"/>
              <a:t>: </a:t>
            </a:r>
            <a:r>
              <a:rPr lang="en-US" dirty="0" err="1"/>
              <a:t>medios</a:t>
            </a:r>
            <a:r>
              <a:rPr lang="en-US" dirty="0"/>
              <a:t> de audio o </a:t>
            </a:r>
            <a:r>
              <a:rPr lang="en-US" dirty="0" err="1"/>
              <a:t>visuales</a:t>
            </a:r>
            <a:r>
              <a:rPr lang="en-US" dirty="0"/>
              <a:t> </a:t>
            </a:r>
            <a:r>
              <a:rPr lang="en-US" dirty="0" err="1"/>
              <a:t>manipulados</a:t>
            </a:r>
            <a:r>
              <a:rPr lang="en-US" dirty="0"/>
              <a:t> o </a:t>
            </a:r>
            <a:r>
              <a:rPr lang="en-US" dirty="0" err="1"/>
              <a:t>sintéticos</a:t>
            </a:r>
            <a:r>
              <a:rPr lang="en-US" dirty="0"/>
              <a:t> que </a:t>
            </a:r>
            <a:r>
              <a:rPr lang="en-US" dirty="0" err="1"/>
              <a:t>parecen</a:t>
            </a:r>
            <a:r>
              <a:rPr lang="en-US" dirty="0"/>
              <a:t> </a:t>
            </a:r>
            <a:r>
              <a:rPr lang="en-US" dirty="0" err="1"/>
              <a:t>auténticos</a:t>
            </a:r>
            <a:r>
              <a:rPr lang="en-US" dirty="0"/>
              <a:t> y que </a:t>
            </a:r>
            <a:r>
              <a:rPr lang="en-US" dirty="0" err="1"/>
              <a:t>presentan</a:t>
            </a:r>
            <a:r>
              <a:rPr lang="en-US" dirty="0"/>
              <a:t> a personas que </a:t>
            </a:r>
            <a:r>
              <a:rPr lang="en-US" dirty="0" err="1"/>
              <a:t>parecen</a:t>
            </a:r>
            <a:r>
              <a:rPr lang="en-US" dirty="0"/>
              <a:t> </a:t>
            </a:r>
            <a:r>
              <a:rPr lang="en-US" dirty="0" err="1"/>
              <a:t>decir</a:t>
            </a:r>
            <a:r>
              <a:rPr lang="en-US" dirty="0"/>
              <a:t> o </a:t>
            </a:r>
            <a:r>
              <a:rPr lang="en-US" dirty="0" err="1"/>
              <a:t>hacer</a:t>
            </a:r>
            <a:r>
              <a:rPr lang="en-US" dirty="0"/>
              <a:t> algo que </a:t>
            </a:r>
            <a:r>
              <a:rPr lang="en-US" dirty="0" err="1"/>
              <a:t>nunca</a:t>
            </a:r>
            <a:r>
              <a:rPr lang="en-US" dirty="0"/>
              <a:t> </a:t>
            </a:r>
            <a:r>
              <a:rPr lang="en-US" dirty="0" err="1"/>
              <a:t>han</a:t>
            </a:r>
            <a:r>
              <a:rPr lang="en-US" dirty="0"/>
              <a:t> </a:t>
            </a:r>
            <a:r>
              <a:rPr lang="en-US" dirty="0" err="1"/>
              <a:t>dicho</a:t>
            </a:r>
            <a:r>
              <a:rPr lang="en-US" dirty="0"/>
              <a:t> o </a:t>
            </a:r>
            <a:r>
              <a:rPr lang="en-US" dirty="0" err="1"/>
              <a:t>hecho</a:t>
            </a:r>
            <a:r>
              <a:rPr lang="en-US" dirty="0"/>
              <a:t>, </a:t>
            </a:r>
            <a:r>
              <a:rPr lang="en-US" dirty="0" err="1"/>
              <a:t>producidos</a:t>
            </a:r>
            <a:r>
              <a:rPr lang="en-US" dirty="0"/>
              <a:t> </a:t>
            </a:r>
            <a:r>
              <a:rPr lang="en-US" dirty="0" err="1"/>
              <a:t>utilizando</a:t>
            </a:r>
            <a:r>
              <a:rPr lang="en-US" dirty="0"/>
              <a:t> </a:t>
            </a:r>
            <a:r>
              <a:rPr lang="en-US" dirty="0" err="1"/>
              <a:t>técnicas</a:t>
            </a:r>
            <a:r>
              <a:rPr lang="en-US" dirty="0"/>
              <a:t> de </a:t>
            </a:r>
            <a:r>
              <a:rPr lang="en-US" dirty="0" err="1"/>
              <a:t>inteligencia</a:t>
            </a:r>
            <a:r>
              <a:rPr lang="en-US" dirty="0"/>
              <a:t> artificial, </a:t>
            </a:r>
            <a:r>
              <a:rPr lang="en-US" dirty="0" err="1"/>
              <a:t>incluido</a:t>
            </a:r>
            <a:r>
              <a:rPr lang="en-US" dirty="0"/>
              <a:t> </a:t>
            </a:r>
            <a:r>
              <a:rPr lang="en-US" dirty="0" err="1"/>
              <a:t>el</a:t>
            </a:r>
            <a:r>
              <a:rPr lang="en-US" dirty="0"/>
              <a:t> </a:t>
            </a:r>
            <a:r>
              <a:rPr lang="en-US" dirty="0" err="1"/>
              <a:t>aprendizaje</a:t>
            </a:r>
            <a:r>
              <a:rPr lang="en-US" dirty="0"/>
              <a:t> </a:t>
            </a:r>
            <a:r>
              <a:rPr lang="en-US" dirty="0" err="1"/>
              <a:t>automático</a:t>
            </a:r>
            <a:r>
              <a:rPr lang="en-US" dirty="0"/>
              <a:t> y </a:t>
            </a:r>
            <a:r>
              <a:rPr lang="en-US" dirty="0" err="1"/>
              <a:t>el</a:t>
            </a:r>
            <a:r>
              <a:rPr lang="en-US" dirty="0"/>
              <a:t> </a:t>
            </a:r>
            <a:r>
              <a:rPr lang="en-US" dirty="0" err="1"/>
              <a:t>aprendizaje</a:t>
            </a:r>
            <a:r>
              <a:rPr lang="en-US" dirty="0"/>
              <a:t> profundo[1]</a:t>
            </a:r>
          </a:p>
        </p:txBody>
      </p:sp>
    </p:spTree>
    <p:extLst>
      <p:ext uri="{BB962C8B-B14F-4D97-AF65-F5344CB8AC3E}">
        <p14:creationId xmlns:p14="http://schemas.microsoft.com/office/powerpoint/2010/main" val="422623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2527148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139918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endParaRPr lang="en-US" sz="200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536923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3200" dirty="0"/>
              <a:t>¿ </a:t>
            </a:r>
            <a:r>
              <a:rPr lang="en-US" sz="3200" dirty="0" err="1"/>
              <a:t>Qué</a:t>
            </a:r>
            <a:r>
              <a:rPr lang="en-US" sz="3200" dirty="0"/>
              <a:t> </a:t>
            </a:r>
            <a:r>
              <a:rPr lang="en-US" sz="3200" dirty="0" err="1"/>
              <a:t>Percibes</a:t>
            </a:r>
            <a:r>
              <a:rPr lang="en-US" sz="3200" dirty="0"/>
              <a:t>?</a:t>
            </a:r>
            <a:endParaRPr lang="en-US" sz="2400" dirty="0"/>
          </a:p>
          <a:p>
            <a:pPr marL="0" indent="0">
              <a:buNone/>
            </a:pPr>
            <a:endParaRPr lang="en-US" sz="32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40667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Logic and Context of the Scene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164872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197224" y="2743200"/>
            <a:ext cx="5211483" cy="3613149"/>
          </a:xfrm>
        </p:spPr>
        <p:txBody>
          <a:bodyPr anchor="ctr">
            <a:normAutofit/>
          </a:bodyPr>
          <a:lstStyle/>
          <a:p>
            <a:pPr marL="514350" indent="-514350">
              <a:buFont typeface="+mj-lt"/>
              <a:buAutoNum type="arabicPeriod"/>
            </a:pPr>
            <a:r>
              <a:rPr lang="en-US" sz="2400" dirty="0" err="1"/>
              <a:t>Contexto</a:t>
            </a:r>
            <a:r>
              <a:rPr lang="en-US" sz="2400" dirty="0"/>
              <a:t> de la </a:t>
            </a:r>
            <a:r>
              <a:rPr lang="en-US" sz="2400" dirty="0" err="1"/>
              <a:t>escena</a:t>
            </a:r>
            <a:endParaRPr lang="en-US" sz="24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2372031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Hands and Fingers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256582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279264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 :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286872" y="2743200"/>
            <a:ext cx="5121836" cy="3613149"/>
          </a:xfrm>
        </p:spPr>
        <p:txBody>
          <a:bodyPr anchor="ctr">
            <a:normAutofit/>
          </a:bodyPr>
          <a:lstStyle/>
          <a:p>
            <a:pPr marL="514350" indent="-514350">
              <a:buFont typeface="+mj-lt"/>
              <a:buAutoNum type="arabicPeriod"/>
            </a:pPr>
            <a:r>
              <a:rPr lang="en-US" sz="2400" dirty="0"/>
              <a:t>Manos y </a:t>
            </a:r>
            <a:r>
              <a:rPr lang="en-US" sz="2400" dirty="0" err="1"/>
              <a:t>extremidades</a:t>
            </a:r>
            <a:r>
              <a:rPr lang="en-US" sz="2400" dirty="0"/>
              <a:t> de personas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410047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Face</a:t>
            </a:r>
          </a:p>
          <a:p>
            <a:pPr lvl="1"/>
            <a:r>
              <a:rPr lang="en-US" sz="1600" dirty="0"/>
              <a:t>Pay attention to the cheeks and forehead</a:t>
            </a:r>
          </a:p>
          <a:p>
            <a:pPr lvl="1"/>
            <a:r>
              <a:rPr lang="en-US" sz="1600" dirty="0"/>
              <a:t>Pay attention to the eyes and eyebrows</a:t>
            </a:r>
          </a:p>
          <a:p>
            <a:pPr lvl="1"/>
            <a:r>
              <a:rPr lang="en-US" sz="1600" dirty="0"/>
              <a:t>Pay attention to the glasses</a:t>
            </a:r>
          </a:p>
          <a:p>
            <a:pPr lvl="1"/>
            <a:r>
              <a:rPr lang="en-US" sz="1600" dirty="0"/>
              <a:t>Pay attention to facial hair</a:t>
            </a:r>
          </a:p>
          <a:p>
            <a:pPr lvl="1"/>
            <a:r>
              <a:rPr lang="en-US" sz="1600" dirty="0"/>
              <a:t>Pay attention to facial moles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1077532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268941" y="2636196"/>
            <a:ext cx="5558117" cy="3720154"/>
          </a:xfrm>
        </p:spPr>
        <p:txBody>
          <a:bodyPr anchor="ctr">
            <a:normAutofit/>
          </a:bodyPr>
          <a:lstStyle/>
          <a:p>
            <a:r>
              <a:rPr lang="en-US" sz="3200" dirty="0" err="1"/>
              <a:t>Presta</a:t>
            </a:r>
            <a:r>
              <a:rPr lang="en-US" sz="3200" dirty="0"/>
              <a:t> </a:t>
            </a:r>
            <a:r>
              <a:rPr lang="en-US" sz="3200" dirty="0" err="1"/>
              <a:t>atención</a:t>
            </a:r>
            <a:r>
              <a:rPr lang="en-US" sz="3200" dirty="0"/>
              <a:t> a la </a:t>
            </a:r>
            <a:r>
              <a:rPr lang="en-US" sz="3200" dirty="0" err="1"/>
              <a:t>cara</a:t>
            </a:r>
            <a:endParaRPr lang="en-US" sz="3200" dirty="0"/>
          </a:p>
          <a:p>
            <a:pPr lvl="1"/>
            <a:r>
              <a:rPr lang="en-US" dirty="0" err="1"/>
              <a:t>Presta</a:t>
            </a:r>
            <a:r>
              <a:rPr lang="en-US" dirty="0"/>
              <a:t> </a:t>
            </a:r>
            <a:r>
              <a:rPr lang="en-US" dirty="0" err="1"/>
              <a:t>atención</a:t>
            </a:r>
            <a:r>
              <a:rPr lang="en-US" dirty="0"/>
              <a:t> a las </a:t>
            </a:r>
            <a:r>
              <a:rPr lang="en-US" dirty="0" err="1"/>
              <a:t>mejillas</a:t>
            </a:r>
            <a:r>
              <a:rPr lang="en-US" dirty="0"/>
              <a:t> y la </a:t>
            </a:r>
            <a:r>
              <a:rPr lang="en-US" dirty="0" err="1"/>
              <a:t>frente</a:t>
            </a:r>
            <a:r>
              <a:rPr lang="en-US" dirty="0"/>
              <a:t>.</a:t>
            </a:r>
          </a:p>
          <a:p>
            <a:pPr lvl="1"/>
            <a:r>
              <a:rPr lang="en-US" dirty="0" err="1"/>
              <a:t>Presta</a:t>
            </a:r>
            <a:r>
              <a:rPr lang="en-US" dirty="0"/>
              <a:t> </a:t>
            </a:r>
            <a:r>
              <a:rPr lang="en-US" dirty="0" err="1"/>
              <a:t>atención</a:t>
            </a:r>
            <a:r>
              <a:rPr lang="en-US" dirty="0"/>
              <a:t> a </a:t>
            </a:r>
            <a:r>
              <a:rPr lang="en-US" dirty="0" err="1"/>
              <a:t>los</a:t>
            </a:r>
            <a:r>
              <a:rPr lang="en-US" dirty="0"/>
              <a:t> </a:t>
            </a:r>
            <a:r>
              <a:rPr lang="en-US" dirty="0" err="1"/>
              <a:t>ojos</a:t>
            </a:r>
            <a:r>
              <a:rPr lang="en-US" dirty="0"/>
              <a:t> y las </a:t>
            </a:r>
            <a:r>
              <a:rPr lang="en-US" dirty="0" err="1"/>
              <a:t>cejas</a:t>
            </a:r>
            <a:r>
              <a:rPr lang="en-US" dirty="0"/>
              <a:t>.</a:t>
            </a:r>
          </a:p>
          <a:p>
            <a:pPr lvl="1"/>
            <a:r>
              <a:rPr lang="en-US" dirty="0" err="1"/>
              <a:t>Presta</a:t>
            </a:r>
            <a:r>
              <a:rPr lang="en-US" dirty="0"/>
              <a:t> </a:t>
            </a:r>
            <a:r>
              <a:rPr lang="en-US" dirty="0" err="1"/>
              <a:t>atención</a:t>
            </a:r>
            <a:r>
              <a:rPr lang="en-US" dirty="0"/>
              <a:t> a las </a:t>
            </a:r>
            <a:r>
              <a:rPr lang="en-US" dirty="0" err="1"/>
              <a:t>gafas</a:t>
            </a:r>
            <a:r>
              <a:rPr lang="en-US" dirty="0"/>
              <a:t>.</a:t>
            </a:r>
          </a:p>
          <a:p>
            <a:pPr lvl="1"/>
            <a:r>
              <a:rPr lang="en-US" dirty="0" err="1"/>
              <a:t>Presta</a:t>
            </a:r>
            <a:r>
              <a:rPr lang="en-US" dirty="0"/>
              <a:t> </a:t>
            </a:r>
            <a:r>
              <a:rPr lang="en-US" dirty="0" err="1"/>
              <a:t>atención</a:t>
            </a:r>
            <a:r>
              <a:rPr lang="en-US" dirty="0"/>
              <a:t> al </a:t>
            </a:r>
            <a:r>
              <a:rPr lang="en-US" dirty="0" err="1"/>
              <a:t>vello</a:t>
            </a:r>
            <a:r>
              <a:rPr lang="en-US" dirty="0"/>
              <a:t> facial</a:t>
            </a:r>
          </a:p>
          <a:p>
            <a:pPr lvl="1"/>
            <a:r>
              <a:rPr lang="en-US" dirty="0" err="1"/>
              <a:t>Presta</a:t>
            </a:r>
            <a:r>
              <a:rPr lang="en-US" dirty="0"/>
              <a:t> </a:t>
            </a:r>
            <a:r>
              <a:rPr lang="en-US" dirty="0" err="1"/>
              <a:t>atención</a:t>
            </a:r>
            <a:r>
              <a:rPr lang="en-US" dirty="0"/>
              <a:t> a </a:t>
            </a:r>
            <a:r>
              <a:rPr lang="en-US" dirty="0" err="1"/>
              <a:t>los</a:t>
            </a:r>
            <a:r>
              <a:rPr lang="en-US" dirty="0"/>
              <a:t> </a:t>
            </a:r>
            <a:r>
              <a:rPr lang="en-US" dirty="0" err="1"/>
              <a:t>lunares</a:t>
            </a:r>
            <a:r>
              <a:rPr lang="en-US" dirty="0"/>
              <a:t> </a:t>
            </a:r>
            <a:r>
              <a:rPr lang="en-US" dirty="0" err="1"/>
              <a:t>faciales</a:t>
            </a:r>
            <a:r>
              <a:rPr lang="en-US"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3659135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clothes</a:t>
            </a:r>
          </a:p>
          <a:p>
            <a:pPr lvl="1"/>
            <a:r>
              <a:rPr lang="en-US" sz="1600" dirty="0"/>
              <a:t>Warped Items</a:t>
            </a:r>
          </a:p>
          <a:p>
            <a:pPr lvl="1"/>
            <a:r>
              <a:rPr lang="en-US" sz="1600" dirty="0"/>
              <a:t>Missing and Extra items</a:t>
            </a:r>
          </a:p>
          <a:p>
            <a:pPr lvl="1"/>
            <a:r>
              <a:rPr lang="en-US" sz="1600" dirty="0"/>
              <a:t>Perspective and Geometry</a:t>
            </a:r>
          </a:p>
          <a:p>
            <a:pPr lvl="1"/>
            <a:r>
              <a:rPr lang="en-US" sz="1600" dirty="0"/>
              <a:t>Repetition in Detail</a:t>
            </a:r>
          </a:p>
          <a:p>
            <a:pPr lvl="1"/>
            <a:r>
              <a:rPr lang="en-US" sz="1600" dirty="0"/>
              <a:t>Material Texture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865848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322730" y="2743200"/>
            <a:ext cx="5085978" cy="3613149"/>
          </a:xfrm>
        </p:spPr>
        <p:txBody>
          <a:bodyPr anchor="ctr">
            <a:normAutofit/>
          </a:bodyPr>
          <a:lstStyle/>
          <a:p>
            <a:r>
              <a:rPr lang="en-US" sz="3200" dirty="0" err="1"/>
              <a:t>Presta</a:t>
            </a:r>
            <a:r>
              <a:rPr lang="en-US" sz="3200" dirty="0"/>
              <a:t> </a:t>
            </a:r>
            <a:r>
              <a:rPr lang="en-US" sz="3200" dirty="0" err="1"/>
              <a:t>atención</a:t>
            </a:r>
            <a:r>
              <a:rPr lang="en-US" sz="3200" dirty="0"/>
              <a:t> a la </a:t>
            </a:r>
            <a:r>
              <a:rPr lang="en-US" sz="3200" dirty="0" err="1"/>
              <a:t>ropa</a:t>
            </a:r>
            <a:r>
              <a:rPr lang="en-US" sz="3200" dirty="0"/>
              <a:t>.</a:t>
            </a:r>
          </a:p>
          <a:p>
            <a:pPr lvl="1"/>
            <a:r>
              <a:rPr lang="en-US" dirty="0" err="1"/>
              <a:t>Artículos</a:t>
            </a:r>
            <a:r>
              <a:rPr lang="en-US" dirty="0"/>
              <a:t> </a:t>
            </a:r>
            <a:r>
              <a:rPr lang="en-US" dirty="0" err="1"/>
              <a:t>deformados</a:t>
            </a:r>
            <a:endParaRPr lang="en-US" dirty="0"/>
          </a:p>
          <a:p>
            <a:pPr lvl="1"/>
            <a:r>
              <a:rPr lang="en-US" dirty="0" err="1"/>
              <a:t>Artículos</a:t>
            </a:r>
            <a:r>
              <a:rPr lang="en-US" dirty="0"/>
              <a:t> </a:t>
            </a:r>
            <a:r>
              <a:rPr lang="en-US" dirty="0" err="1"/>
              <a:t>faltantes</a:t>
            </a:r>
            <a:r>
              <a:rPr lang="en-US" dirty="0"/>
              <a:t> y </a:t>
            </a:r>
            <a:r>
              <a:rPr lang="en-US" dirty="0" err="1"/>
              <a:t>adicionales</a:t>
            </a:r>
            <a:endParaRPr lang="en-US" dirty="0"/>
          </a:p>
          <a:p>
            <a:pPr lvl="1"/>
            <a:r>
              <a:rPr lang="en-US" dirty="0" err="1"/>
              <a:t>Perspectiva</a:t>
            </a:r>
            <a:r>
              <a:rPr lang="en-US" dirty="0"/>
              <a:t> y </a:t>
            </a:r>
            <a:r>
              <a:rPr lang="en-US" dirty="0" err="1"/>
              <a:t>Geometría</a:t>
            </a:r>
            <a:endParaRPr lang="en-US" dirty="0"/>
          </a:p>
          <a:p>
            <a:pPr lvl="1"/>
            <a:r>
              <a:rPr lang="en-US" dirty="0" err="1"/>
              <a:t>Repetición</a:t>
            </a:r>
            <a:r>
              <a:rPr lang="en-US" dirty="0"/>
              <a:t> </a:t>
            </a:r>
            <a:r>
              <a:rPr lang="en-US" dirty="0" err="1"/>
              <a:t>en</a:t>
            </a:r>
            <a:r>
              <a:rPr lang="en-US" dirty="0"/>
              <a:t> </a:t>
            </a:r>
            <a:r>
              <a:rPr lang="en-US" dirty="0" err="1"/>
              <a:t>detalle</a:t>
            </a:r>
            <a:endParaRPr lang="en-US" dirty="0"/>
          </a:p>
          <a:p>
            <a:pPr lvl="1"/>
            <a:r>
              <a:rPr lang="en-US" dirty="0"/>
              <a:t>Textura del material</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14348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276849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688280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956715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266421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258703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a:t>
            </a:r>
            <a:r>
              <a:rPr lang="en-US" dirty="0" err="1"/>
              <a:t>Cual</a:t>
            </a:r>
            <a:r>
              <a:rPr lang="en-US" dirty="0"/>
              <a:t> es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307573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400" dirty="0"/>
              <a:t>¿ </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1699417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84910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400" dirty="0"/>
              <a:t>¿</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207191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46" t="2877" r="3985" b="8266"/>
          <a:stretch/>
        </p:blipFill>
        <p:spPr>
          <a:xfrm>
            <a:off x="0" y="0"/>
            <a:ext cx="12207503" cy="6858000"/>
          </a:xfrm>
          <a:prstGeom prst="rect">
            <a:avLst/>
          </a:prstGeom>
        </p:spPr>
      </p:pic>
    </p:spTree>
    <p:extLst>
      <p:ext uri="{BB962C8B-B14F-4D97-AF65-F5344CB8AC3E}">
        <p14:creationId xmlns:p14="http://schemas.microsoft.com/office/powerpoint/2010/main" val="5929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661559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2701955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What do you notice?</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425499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 </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1254046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75652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514350" indent="-514350">
              <a:buFont typeface="+mj-lt"/>
              <a:buAutoNum type="arabicPeriod"/>
            </a:pPr>
            <a:r>
              <a:rPr lang="en-US" sz="2000" dirty="0" err="1"/>
              <a:t>Perspectiva</a:t>
            </a:r>
            <a:r>
              <a:rPr lang="en-US" sz="2000" dirty="0"/>
              <a:t> y </a:t>
            </a:r>
            <a:r>
              <a:rPr lang="en-US" sz="2000" dirty="0" err="1"/>
              <a:t>Geometría</a:t>
            </a:r>
            <a:endParaRPr lang="en-US" sz="2000" dirty="0"/>
          </a:p>
          <a:p>
            <a:pPr marL="514350" indent="-514350">
              <a:buFont typeface="+mj-lt"/>
              <a:buAutoNum type="arabicPeriod"/>
            </a:pPr>
            <a:r>
              <a:rPr lang="en-US" sz="2000" dirty="0" err="1"/>
              <a:t>Repetición</a:t>
            </a:r>
            <a:r>
              <a:rPr lang="en-US" sz="2000" dirty="0"/>
              <a:t> </a:t>
            </a:r>
            <a:r>
              <a:rPr lang="en-US" sz="2000" dirty="0" err="1"/>
              <a:t>en</a:t>
            </a:r>
            <a:r>
              <a:rPr lang="en-US" sz="2000" dirty="0"/>
              <a:t> </a:t>
            </a:r>
            <a:r>
              <a:rPr lang="en-US" sz="2000" dirty="0" err="1"/>
              <a:t>detalle</a:t>
            </a:r>
            <a:endParaRPr lang="en-US" sz="2000" dirty="0"/>
          </a:p>
          <a:p>
            <a:pPr marL="514350" indent="-514350">
              <a:buFont typeface="+mj-lt"/>
              <a:buAutoNum type="arabicPeriod"/>
            </a:pPr>
            <a:r>
              <a:rPr lang="en-US" sz="2000" dirty="0" err="1"/>
              <a:t>Colocación</a:t>
            </a:r>
            <a:r>
              <a:rPr lang="en-US" sz="2000" dirty="0"/>
              <a:t> de </a:t>
            </a:r>
            <a:r>
              <a:rPr lang="en-US" sz="2000" dirty="0" err="1"/>
              <a:t>objetos</a:t>
            </a:r>
            <a:r>
              <a:rPr lang="en-US" sz="2000" dirty="0"/>
              <a:t> sin </a:t>
            </a:r>
            <a:r>
              <a:rPr lang="en-US" sz="2000" dirty="0" err="1"/>
              <a:t>sentido</a:t>
            </a:r>
            <a:endParaRPr lang="en-US" sz="2000" dirty="0"/>
          </a:p>
          <a:p>
            <a:pPr marL="514350" indent="-514350">
              <a:buFont typeface="+mj-lt"/>
              <a:buAutoNum type="arabicPeriod"/>
            </a:pPr>
            <a:r>
              <a:rPr lang="en-US" sz="2000" dirty="0" err="1"/>
              <a:t>Anomalías</a:t>
            </a:r>
            <a:r>
              <a:rPr lang="en-US" sz="2000" dirty="0"/>
              <a:t> </a:t>
            </a:r>
            <a:r>
              <a:rPr lang="en-US" sz="2000" dirty="0" err="1"/>
              <a:t>en</a:t>
            </a:r>
            <a:r>
              <a:rPr lang="en-US" sz="2000" dirty="0"/>
              <a:t> </a:t>
            </a:r>
            <a:r>
              <a:rPr lang="en-US" sz="2000" dirty="0" err="1"/>
              <a:t>patrones</a:t>
            </a:r>
            <a:r>
              <a:rPr lang="en-US" sz="2000" dirty="0"/>
              <a:t> communes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19353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2208266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211549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514350" indent="-514350">
              <a:buFont typeface="+mj-lt"/>
              <a:buAutoNum type="arabicPeriod"/>
            </a:pPr>
            <a:r>
              <a:rPr lang="en-US" sz="2000" dirty="0" err="1"/>
              <a:t>Perspectiva</a:t>
            </a:r>
            <a:r>
              <a:rPr lang="en-US" sz="2000" dirty="0"/>
              <a:t> y </a:t>
            </a:r>
            <a:r>
              <a:rPr lang="en-US" sz="2000" dirty="0" err="1"/>
              <a:t>Geometría</a:t>
            </a:r>
            <a:endParaRPr lang="en-US" sz="2000" dirty="0"/>
          </a:p>
          <a:p>
            <a:pPr marL="514350" indent="-514350">
              <a:buFont typeface="+mj-lt"/>
              <a:buAutoNum type="arabicPeriod"/>
            </a:pPr>
            <a:r>
              <a:rPr lang="en-US" sz="2000" dirty="0" err="1"/>
              <a:t>Repetición</a:t>
            </a:r>
            <a:r>
              <a:rPr lang="en-US" sz="2000" dirty="0"/>
              <a:t> </a:t>
            </a:r>
            <a:r>
              <a:rPr lang="en-US" sz="2000" dirty="0" err="1"/>
              <a:t>en</a:t>
            </a:r>
            <a:r>
              <a:rPr lang="en-US" sz="2000" dirty="0"/>
              <a:t> </a:t>
            </a:r>
            <a:r>
              <a:rPr lang="en-US" sz="2000" dirty="0" err="1"/>
              <a:t>detalle</a:t>
            </a:r>
            <a:endParaRPr lang="en-US" sz="2000" dirty="0"/>
          </a:p>
          <a:p>
            <a:pPr marL="514350" indent="-514350">
              <a:buFont typeface="+mj-lt"/>
              <a:buAutoNum type="arabicPeriod"/>
            </a:pPr>
            <a:r>
              <a:rPr lang="en-US" sz="2000" dirty="0" err="1"/>
              <a:t>Colocación</a:t>
            </a:r>
            <a:r>
              <a:rPr lang="en-US" sz="2000" dirty="0"/>
              <a:t> de </a:t>
            </a:r>
            <a:r>
              <a:rPr lang="en-US" sz="2000" dirty="0" err="1"/>
              <a:t>objetos</a:t>
            </a:r>
            <a:r>
              <a:rPr lang="en-US" sz="2000" dirty="0"/>
              <a:t> sin </a:t>
            </a:r>
            <a:r>
              <a:rPr lang="en-US" sz="2000" dirty="0" err="1"/>
              <a:t>sentido</a:t>
            </a:r>
            <a:endParaRPr lang="en-US" sz="2000" dirty="0"/>
          </a:p>
          <a:p>
            <a:pPr marL="514350" indent="-514350">
              <a:buFont typeface="+mj-lt"/>
              <a:buAutoNum type="arabicPeriod"/>
            </a:pPr>
            <a:r>
              <a:rPr lang="en-US" sz="2000" dirty="0" err="1"/>
              <a:t>Anomalías</a:t>
            </a:r>
            <a:r>
              <a:rPr lang="en-US" sz="2000" dirty="0"/>
              <a:t> </a:t>
            </a:r>
            <a:r>
              <a:rPr lang="en-US" sz="2000" dirty="0" err="1"/>
              <a:t>en</a:t>
            </a:r>
            <a:r>
              <a:rPr lang="en-US" sz="2000" dirty="0"/>
              <a:t> </a:t>
            </a:r>
            <a:r>
              <a:rPr lang="en-US" sz="2000" dirty="0" err="1"/>
              <a:t>patrones</a:t>
            </a:r>
            <a:r>
              <a:rPr lang="en-US" sz="2000" dirty="0"/>
              <a:t> communes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153392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321980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27429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On Learning</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Repetition in Detail</a:t>
            </a:r>
          </a:p>
          <a:p>
            <a:pPr marL="514350" indent="-514350">
              <a:buFont typeface="+mj-lt"/>
              <a:buAutoNum type="arabicPeriod"/>
            </a:pPr>
            <a:r>
              <a:rPr lang="en-US" dirty="0">
                <a:highlight>
                  <a:srgbClr val="000000"/>
                </a:highlight>
              </a:rPr>
              <a:t>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Disrupted Continuity</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678400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Repetition in Detail</a:t>
            </a:r>
          </a:p>
          <a:p>
            <a:pPr marL="514350" indent="-514350">
              <a:buFont typeface="+mj-lt"/>
              <a:buAutoNum type="arabicPeriod"/>
            </a:pPr>
            <a:r>
              <a:rPr lang="en-US" dirty="0">
                <a:highlight>
                  <a:srgbClr val="000000"/>
                </a:highlight>
              </a:rPr>
              <a:t>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Disrupted Continuity</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3982044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Repetition in Detail</a:t>
            </a:r>
          </a:p>
          <a:p>
            <a:pPr marL="514350" indent="-514350">
              <a:buFont typeface="+mj-lt"/>
              <a:buAutoNum type="arabicPeriod"/>
            </a:pPr>
            <a:r>
              <a:rPr lang="en-US" dirty="0"/>
              <a:t>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Disrupted Continuity</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1297207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9503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Video Check:</a:t>
            </a:r>
            <a:br>
              <a:rPr lang="en-US" dirty="0"/>
            </a:br>
            <a:r>
              <a:rPr lang="en-US" dirty="0"/>
              <a:t>Practical Exercise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Continue with Techniques…</a:t>
            </a:r>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Search online for possible deepfake videos that have been in the news</a:t>
            </a:r>
          </a:p>
          <a:p>
            <a:pPr marL="514350" indent="-514350">
              <a:buFont typeface="+mj-lt"/>
              <a:buAutoNum type="arabicPeriod"/>
            </a:pPr>
            <a:r>
              <a:rPr lang="en-US" dirty="0"/>
              <a:t>Analyze the video</a:t>
            </a:r>
          </a:p>
          <a:p>
            <a:pPr marL="514350" indent="-514350">
              <a:buFont typeface="+mj-lt"/>
              <a:buAutoNum type="arabicPeriod"/>
            </a:pPr>
            <a:r>
              <a:rPr lang="en-US" dirty="0"/>
              <a:t>Determine your own TTP for detecting synthetic videos </a:t>
            </a:r>
          </a:p>
          <a:p>
            <a:pPr marL="514350" indent="-514350">
              <a:buFont typeface="+mj-lt"/>
              <a:buAutoNum type="arabicPeriod"/>
            </a:pPr>
            <a:r>
              <a:rPr lang="en-US" dirty="0"/>
              <a:t>Present TTPs</a:t>
            </a:r>
          </a:p>
        </p:txBody>
      </p:sp>
    </p:spTree>
    <p:extLst>
      <p:ext uri="{BB962C8B-B14F-4D97-AF65-F5344CB8AC3E}">
        <p14:creationId xmlns:p14="http://schemas.microsoft.com/office/powerpoint/2010/main" val="2427961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Comprobación</a:t>
            </a:r>
            <a:r>
              <a:rPr lang="en-US" dirty="0"/>
              <a:t> de </a:t>
            </a:r>
            <a:r>
              <a:rPr lang="en-US" dirty="0" err="1"/>
              <a:t>vídeo</a:t>
            </a:r>
            <a:r>
              <a:rPr lang="en-US" dirty="0"/>
              <a:t> </a:t>
            </a:r>
            <a:r>
              <a:rPr lang="en-US" dirty="0" err="1"/>
              <a:t>sintético</a:t>
            </a:r>
            <a:r>
              <a:rPr lang="en-US" dirty="0"/>
              <a:t>: </a:t>
            </a:r>
            <a:r>
              <a:rPr lang="en-US" dirty="0" err="1"/>
              <a:t>ejercicio</a:t>
            </a:r>
            <a:r>
              <a:rPr lang="en-US" dirty="0"/>
              <a:t> </a:t>
            </a:r>
            <a:r>
              <a:rPr lang="en-US" dirty="0" err="1"/>
              <a:t>práctico</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b="1" dirty="0" err="1"/>
              <a:t>Continuar</a:t>
            </a:r>
            <a:r>
              <a:rPr lang="en-US" b="1" dirty="0"/>
              <a:t> con </a:t>
            </a:r>
            <a:r>
              <a:rPr lang="en-US" b="1" dirty="0" err="1"/>
              <a:t>Técnicas</a:t>
            </a:r>
            <a:r>
              <a:rPr lang="en-US" b="1" dirty="0"/>
              <a:t>…</a:t>
            </a:r>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err="1"/>
              <a:t>Busque</a:t>
            </a:r>
            <a:r>
              <a:rPr lang="en-US" dirty="0"/>
              <a:t> videos deepfake que </a:t>
            </a:r>
            <a:r>
              <a:rPr lang="en-US" dirty="0" err="1"/>
              <a:t>hayan</a:t>
            </a:r>
            <a:r>
              <a:rPr lang="en-US" dirty="0"/>
              <a:t> </a:t>
            </a:r>
            <a:r>
              <a:rPr lang="en-US" dirty="0" err="1"/>
              <a:t>aparecido</a:t>
            </a:r>
            <a:r>
              <a:rPr lang="en-US" dirty="0"/>
              <a:t> </a:t>
            </a:r>
            <a:r>
              <a:rPr lang="en-US" dirty="0" err="1"/>
              <a:t>en</a:t>
            </a:r>
            <a:r>
              <a:rPr lang="en-US" dirty="0"/>
              <a:t> las </a:t>
            </a:r>
            <a:r>
              <a:rPr lang="en-US" dirty="0" err="1"/>
              <a:t>noticias</a:t>
            </a:r>
            <a:endParaRPr lang="en-US" dirty="0"/>
          </a:p>
          <a:p>
            <a:pPr marL="514350" indent="-514350">
              <a:buFont typeface="+mj-lt"/>
              <a:buAutoNum type="arabicPeriod"/>
            </a:pPr>
            <a:r>
              <a:rPr lang="en-US" dirty="0" err="1"/>
              <a:t>Analiza</a:t>
            </a:r>
            <a:r>
              <a:rPr lang="en-US" dirty="0"/>
              <a:t> </a:t>
            </a:r>
            <a:r>
              <a:rPr lang="en-US" dirty="0" err="1"/>
              <a:t>el</a:t>
            </a:r>
            <a:r>
              <a:rPr lang="en-US" dirty="0"/>
              <a:t> </a:t>
            </a:r>
            <a:r>
              <a:rPr lang="en-US" dirty="0" err="1"/>
              <a:t>vídeo</a:t>
            </a:r>
            <a:endParaRPr lang="en-US" dirty="0"/>
          </a:p>
          <a:p>
            <a:pPr marL="514350" indent="-514350">
              <a:buFont typeface="+mj-lt"/>
              <a:buAutoNum type="arabicPeriod"/>
            </a:pPr>
            <a:r>
              <a:rPr lang="en-US" dirty="0" err="1"/>
              <a:t>Determina</a:t>
            </a:r>
            <a:r>
              <a:rPr lang="en-US" dirty="0"/>
              <a:t> </a:t>
            </a:r>
            <a:r>
              <a:rPr lang="en-US" dirty="0" err="1"/>
              <a:t>tus</a:t>
            </a:r>
            <a:r>
              <a:rPr lang="en-US" dirty="0"/>
              <a:t> </a:t>
            </a:r>
            <a:r>
              <a:rPr lang="en-US" dirty="0" err="1"/>
              <a:t>propias</a:t>
            </a:r>
            <a:r>
              <a:rPr lang="en-US" dirty="0"/>
              <a:t> </a:t>
            </a:r>
            <a:r>
              <a:rPr lang="en-US" dirty="0" err="1"/>
              <a:t>técnicas</a:t>
            </a:r>
            <a:r>
              <a:rPr lang="en-US" dirty="0"/>
              <a:t> para </a:t>
            </a:r>
            <a:r>
              <a:rPr lang="en-US" dirty="0" err="1"/>
              <a:t>detectar</a:t>
            </a:r>
            <a:r>
              <a:rPr lang="en-US" dirty="0"/>
              <a:t> </a:t>
            </a:r>
            <a:r>
              <a:rPr lang="en-US" dirty="0" err="1"/>
              <a:t>vídeos</a:t>
            </a:r>
            <a:r>
              <a:rPr lang="en-US" dirty="0"/>
              <a:t> </a:t>
            </a:r>
            <a:r>
              <a:rPr lang="en-US" dirty="0" err="1"/>
              <a:t>sintéticos</a:t>
            </a:r>
            <a:r>
              <a:rPr lang="en-US" dirty="0"/>
              <a:t>.</a:t>
            </a:r>
          </a:p>
          <a:p>
            <a:pPr marL="514350" indent="-514350">
              <a:buFont typeface="+mj-lt"/>
              <a:buAutoNum type="arabicPeriod"/>
            </a:pPr>
            <a:r>
              <a:rPr lang="en-US" dirty="0" err="1"/>
              <a:t>Presentar</a:t>
            </a:r>
            <a:r>
              <a:rPr lang="en-US" dirty="0"/>
              <a:t> </a:t>
            </a:r>
            <a:r>
              <a:rPr lang="en-US" dirty="0" err="1"/>
              <a:t>técnicas</a:t>
            </a:r>
            <a:r>
              <a:rPr lang="en-US" dirty="0"/>
              <a:t> de </a:t>
            </a:r>
            <a:r>
              <a:rPr lang="en-US" dirty="0" err="1"/>
              <a:t>detección</a:t>
            </a:r>
            <a:r>
              <a:rPr lang="en-US" dirty="0"/>
              <a:t> de </a:t>
            </a:r>
            <a:r>
              <a:rPr lang="en-US" dirty="0" err="1"/>
              <a:t>vídeo</a:t>
            </a:r>
            <a:r>
              <a:rPr lang="en-US" dirty="0"/>
              <a:t> </a:t>
            </a:r>
            <a:r>
              <a:rPr lang="en-US" dirty="0" err="1"/>
              <a:t>sintético</a:t>
            </a:r>
            <a:r>
              <a:rPr lang="en-US" dirty="0"/>
              <a:t>.</a:t>
            </a:r>
          </a:p>
        </p:txBody>
      </p:sp>
    </p:spTree>
    <p:extLst>
      <p:ext uri="{BB962C8B-B14F-4D97-AF65-F5344CB8AC3E}">
        <p14:creationId xmlns:p14="http://schemas.microsoft.com/office/powerpoint/2010/main" val="330856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a:t>
            </a:r>
            <a:r>
              <a:rPr lang="en-US" dirty="0" err="1"/>
              <a:t>Cual</a:t>
            </a:r>
            <a:r>
              <a:rPr lang="en-US" dirty="0"/>
              <a:t> es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4039452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550972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Referencias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4257337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185"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86" name="Title 4"/>
          <p:cNvSpPr txBox="1">
            <a:spLocks noGrp="1"/>
          </p:cNvSpPr>
          <p:nvPr>
            <p:ph type="title"/>
          </p:nvPr>
        </p:nvSpPr>
        <p:spPr>
          <a:xfrm>
            <a:off x="1453319" y="262439"/>
            <a:ext cx="9018362" cy="907455"/>
          </a:xfrm>
          <a:prstGeom prst="rect">
            <a:avLst/>
          </a:prstGeom>
        </p:spPr>
        <p:txBody>
          <a:bodyPr anchor="t"/>
          <a:lstStyle/>
          <a:p>
            <a:r>
              <a:t>Why Does It Matter To You?</a:t>
            </a:r>
          </a:p>
        </p:txBody>
      </p:sp>
      <p:sp>
        <p:nvSpPr>
          <p:cNvPr id="18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90" name="Title 4"/>
          <p:cNvSpPr txBox="1">
            <a:spLocks noGrp="1"/>
          </p:cNvSpPr>
          <p:nvPr>
            <p:ph type="title"/>
          </p:nvPr>
        </p:nvSpPr>
        <p:spPr>
          <a:xfrm>
            <a:off x="1453319" y="262439"/>
            <a:ext cx="9018362" cy="907455"/>
          </a:xfrm>
          <a:prstGeom prst="rect">
            <a:avLst/>
          </a:prstGeom>
        </p:spPr>
        <p:txBody>
          <a:bodyPr anchor="t"/>
          <a:lstStyle/>
          <a:p>
            <a:r>
              <a:t>¿Por Qué Te Importa?</a:t>
            </a:r>
          </a:p>
        </p:txBody>
      </p:sp>
      <p:sp>
        <p:nvSpPr>
          <p:cNvPr id="1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93"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TAKE A BREAK</a:t>
            </a:r>
          </a:p>
        </p:txBody>
      </p:sp>
      <p:pic>
        <p:nvPicPr>
          <p:cNvPr id="194"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195" name="TextBox 1"/>
          <p:cNvSpPr txBox="1"/>
          <p:nvPr/>
        </p:nvSpPr>
        <p:spPr>
          <a:xfrm>
            <a:off x="3715415" y="5405718"/>
            <a:ext cx="3986136" cy="634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200" b="1"/>
            </a:lvl1pPr>
          </a:lstStyle>
          <a:p>
            <a:r>
              <a:t>Return By: XX:XX </a:t>
            </a:r>
          </a:p>
        </p:txBody>
      </p:sp>
      <p:sp>
        <p:nvSpPr>
          <p:cNvPr id="19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TOMAR UN DESCANSO</a:t>
            </a:r>
          </a:p>
        </p:txBody>
      </p:sp>
      <p:pic>
        <p:nvPicPr>
          <p:cNvPr id="199"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200" name="TextBox 1"/>
          <p:cNvSpPr txBox="1"/>
          <p:nvPr/>
        </p:nvSpPr>
        <p:spPr>
          <a:xfrm>
            <a:off x="3715415" y="5405718"/>
            <a:ext cx="4111933" cy="634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200" b="1"/>
            </a:lvl1pPr>
          </a:lstStyle>
          <a:p>
            <a:r>
              <a:t>Volver por: XX:XX </a:t>
            </a:r>
          </a:p>
        </p:txBody>
      </p:sp>
      <p:sp>
        <p:nvSpPr>
          <p:cNvPr id="20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97" y="0"/>
            <a:ext cx="4394814" cy="2929876"/>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1537" y="3928124"/>
            <a:ext cx="4464066" cy="2929876"/>
          </a:xfrm>
        </p:spPr>
      </p:pic>
      <p:pic>
        <p:nvPicPr>
          <p:cNvPr id="2" name="Content Placeholder 7" descr="A group of people standing around a wrecked car&#10;&#10;Description automatically generated">
            <a:extLst>
              <a:ext uri="{FF2B5EF4-FFF2-40B4-BE49-F238E27FC236}">
                <a16:creationId xmlns:a16="http://schemas.microsoft.com/office/drawing/2014/main" id="{C132C7D2-12FD-888E-9200-6AA625C4E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28124"/>
            <a:ext cx="4394814" cy="2929876"/>
          </a:xfrm>
          <a:prstGeom prst="rect">
            <a:avLst/>
          </a:prstGeom>
        </p:spPr>
      </p:pic>
      <p:pic>
        <p:nvPicPr>
          <p:cNvPr id="5" name="Content Placeholder 9" descr="A car that has been crashed on the side of the road&#10;&#10;Description automatically generated">
            <a:extLst>
              <a:ext uri="{FF2B5EF4-FFF2-40B4-BE49-F238E27FC236}">
                <a16:creationId xmlns:a16="http://schemas.microsoft.com/office/drawing/2014/main" id="{38BDCD6C-F77E-818A-5C38-DA36B19E6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537" y="0"/>
            <a:ext cx="4464066" cy="2952043"/>
          </a:xfrm>
          <a:prstGeom prst="rect">
            <a:avLst/>
          </a:prstGeom>
        </p:spPr>
      </p:pic>
      <p:sp>
        <p:nvSpPr>
          <p:cNvPr id="9" name="Multiply 8">
            <a:extLst>
              <a:ext uri="{FF2B5EF4-FFF2-40B4-BE49-F238E27FC236}">
                <a16:creationId xmlns:a16="http://schemas.microsoft.com/office/drawing/2014/main" id="{E51DC588-C742-AFD3-48BA-FAF2B7CFB716}"/>
              </a:ext>
            </a:extLst>
          </p:cNvPr>
          <p:cNvSpPr/>
          <p:nvPr/>
        </p:nvSpPr>
        <p:spPr>
          <a:xfrm>
            <a:off x="11078191" y="1641404"/>
            <a:ext cx="1446317" cy="160056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49945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061102"/>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29516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892099"/>
          </a:xfrm>
        </p:spPr>
        <p:txBody>
          <a:bodyPr/>
          <a:lstStyle/>
          <a:p>
            <a:pPr marL="0" indent="0" algn="ctr">
              <a:buNone/>
            </a:pPr>
            <a:r>
              <a:rPr lang="en-US" sz="6000" dirty="0" err="1">
                <a:latin typeface="Arial" panose="020B0604020202020204" pitchFamily="34" charset="0"/>
                <a:cs typeface="Arial" panose="020B0604020202020204" pitchFamily="34" charset="0"/>
              </a:rPr>
              <a:t>Identificación</a:t>
            </a:r>
            <a:r>
              <a:rPr lang="en-US" sz="6000"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C</a:t>
            </a:r>
            <a:r>
              <a:rPr lang="en-US" sz="6000" dirty="0" err="1">
                <a:latin typeface="Arial" panose="020B0604020202020204" pitchFamily="34" charset="0"/>
                <a:cs typeface="Arial" panose="020B0604020202020204" pitchFamily="34" charset="0"/>
              </a:rPr>
              <a:t>ontenido</a:t>
            </a:r>
            <a:r>
              <a:rPr lang="en-US" sz="6000" dirty="0">
                <a:latin typeface="Arial" panose="020B0604020202020204" pitchFamily="34" charset="0"/>
                <a:cs typeface="Arial" panose="020B0604020202020204" pitchFamily="34" charset="0"/>
              </a:rPr>
              <a:t> </a:t>
            </a:r>
            <a:r>
              <a:rPr lang="en-US" sz="6000" dirty="0" err="1">
                <a:latin typeface="Arial" panose="020B0604020202020204" pitchFamily="34" charset="0"/>
                <a:cs typeface="Arial" panose="020B0604020202020204" pitchFamily="34" charset="0"/>
              </a:rPr>
              <a:t>Sintético</a:t>
            </a:r>
            <a:endParaRPr lang="en-US" sz="60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02402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Identify AI-generated content effectively using specific detection techniques for images, text, and audio.</a:t>
            </a:r>
          </a:p>
          <a:p>
            <a:r>
              <a:rPr lang="en-US" dirty="0"/>
              <a:t>Detecting Synthetic with the human eye alone is limited</a:t>
            </a:r>
          </a:p>
          <a:p>
            <a:r>
              <a:rPr lang="en-US" dirty="0"/>
              <a:t>References: </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041452251"/>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7210</TotalTime>
  <Words>3957</Words>
  <Application>Microsoft Macintosh PowerPoint</Application>
  <PresentationFormat>Widescreen</PresentationFormat>
  <Paragraphs>400</Paragraphs>
  <Slides>55</Slides>
  <Notes>34</Notes>
  <HiddenSlides>0</HiddenSlides>
  <MMClips>0</MMClips>
  <ScaleCrop>false</ScaleCrop>
  <HeadingPairs>
    <vt:vector size="8" baseType="variant">
      <vt:variant>
        <vt:lpstr>Fonts Used</vt:lpstr>
      </vt:variant>
      <vt:variant>
        <vt:i4>4</vt:i4>
      </vt:variant>
      <vt:variant>
        <vt:lpstr>Theme</vt:lpstr>
      </vt:variant>
      <vt:variant>
        <vt:i4>2</vt:i4>
      </vt:variant>
      <vt:variant>
        <vt:lpstr>Slide Titles</vt:lpstr>
      </vt:variant>
      <vt:variant>
        <vt:i4>55</vt:i4>
      </vt:variant>
      <vt:variant>
        <vt:lpstr>Custom Shows</vt:lpstr>
      </vt:variant>
      <vt:variant>
        <vt:i4>1</vt:i4>
      </vt:variant>
    </vt:vector>
  </HeadingPairs>
  <TitlesOfParts>
    <vt:vector size="62" baseType="lpstr">
      <vt:lpstr>Arial</vt:lpstr>
      <vt:lpstr>Calibri</vt:lpstr>
      <vt:lpstr>Menlo</vt:lpstr>
      <vt:lpstr>Times New Roman</vt:lpstr>
      <vt:lpstr>1_Custom Design</vt:lpstr>
      <vt:lpstr>Blank</vt:lpstr>
      <vt:lpstr>PowerPoint Presentation</vt:lpstr>
      <vt:lpstr>Which is Real?</vt:lpstr>
      <vt:lpstr>¿Cual es real?</vt:lpstr>
      <vt:lpstr>Which is Real?</vt:lpstr>
      <vt:lpstr>¿Cual es real?</vt:lpstr>
      <vt:lpstr>PowerPoint Presentation</vt:lpstr>
      <vt:lpstr>PowerPoint Presentation</vt:lpstr>
      <vt:lpstr>PowerPoint Presentation</vt:lpstr>
      <vt:lpstr>Lesson Objectives</vt:lpstr>
      <vt:lpstr>Objetivos de la Lección</vt:lpstr>
      <vt:lpstr>Terms Used</vt:lpstr>
      <vt:lpstr>Términos utilizados</vt:lpstr>
      <vt:lpstr>Synthetic Check: Human Image</vt:lpstr>
      <vt:lpstr>Proceso de detección sintética: Imagen Humana</vt:lpstr>
      <vt:lpstr>Human Images</vt:lpstr>
      <vt:lpstr>Imagen Humana</vt:lpstr>
      <vt:lpstr>Human Images: Context</vt:lpstr>
      <vt:lpstr>Imagen Humana: Context</vt:lpstr>
      <vt:lpstr>Human Images: Hands and Limbs</vt:lpstr>
      <vt:lpstr>Imagen Humana : Hands and Limbs</vt:lpstr>
      <vt:lpstr>Human Images: Face</vt:lpstr>
      <vt:lpstr>Human Images: Face</vt:lpstr>
      <vt:lpstr>Human Images: Clothing</vt:lpstr>
      <vt:lpstr>Human Images: Clothing</vt:lpstr>
      <vt:lpstr>Human Image Check </vt:lpstr>
      <vt:lpstr>Proceso de detección sintética: Imagen Humana</vt:lpstr>
      <vt:lpstr>Human Image Check </vt:lpstr>
      <vt:lpstr>Proceso de detección sintética: Imagen Humana</vt:lpstr>
      <vt:lpstr>Human Images: Check On Learning</vt:lpstr>
      <vt:lpstr>Proceso de detección sintética: Imagen Humana: Practica</vt:lpstr>
      <vt:lpstr>Human Images: Check On Learning</vt:lpstr>
      <vt:lpstr>Proceso de detección sintética: Imagen Humana: Practica</vt:lpstr>
      <vt:lpstr>PowerPoint Presentation</vt:lpstr>
      <vt:lpstr>Structure Image Check </vt:lpstr>
      <vt:lpstr>Proceso de detección sintética: Estructuras</vt:lpstr>
      <vt:lpstr>Structure Image</vt:lpstr>
      <vt:lpstr>Imagen de una escena</vt:lpstr>
      <vt:lpstr>Structure Image</vt:lpstr>
      <vt:lpstr>Imagen de una escena</vt:lpstr>
      <vt:lpstr>Structure Image</vt:lpstr>
      <vt:lpstr>Imagen de una escena</vt:lpstr>
      <vt:lpstr>Structure Image</vt:lpstr>
      <vt:lpstr>Imagen de una escena</vt:lpstr>
      <vt:lpstr>Structure Image: Check On Learning</vt:lpstr>
      <vt:lpstr>Proceso de detección sintética: Estructuras</vt:lpstr>
      <vt:lpstr>Structure Image Check </vt:lpstr>
      <vt:lpstr>Proceso de detección sintética: Estructuras</vt:lpstr>
      <vt:lpstr>Synthetic Video Check: Practical Exercise</vt:lpstr>
      <vt:lpstr>Comprobación de vídeo sintético: ejercicio práctico</vt:lpstr>
      <vt:lpstr>References</vt:lpstr>
      <vt:lpstr>Referencias</vt:lpstr>
      <vt:lpstr>Why Does It Matter To You?</vt:lpstr>
      <vt:lpstr>¿Por Qué Te Importa?</vt:lpstr>
      <vt:lpstr>TAKE A BREAK</vt:lpstr>
      <vt:lpstr>TOMAR UN DESCANSO</vt:lpstr>
      <vt:lpstr>Executive DFP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Alfaro, Issac</cp:lastModifiedBy>
  <cp:revision>80</cp:revision>
  <dcterms:created xsi:type="dcterms:W3CDTF">2022-06-15T01:07:41Z</dcterms:created>
  <dcterms:modified xsi:type="dcterms:W3CDTF">2024-06-23T19:38:12Z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3</vt:i4>
  </property>
  <property fmtid="{D5CDD505-2E9C-101B-9397-08002B2CF9AE}" pid="4" name="PresentationFormat">
    <vt:lpwstr>Widescreen</vt:lpwstr>
  </property>
  <property fmtid="{D5CDD505-2E9C-101B-9397-08002B2CF9AE}" pid="5" name="Slides">
    <vt:i4>6</vt:i4>
  </property>
</Properties>
</file>